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28"/>
  </p:notesMasterIdLst>
  <p:sldIdLst>
    <p:sldId id="260" r:id="rId4"/>
    <p:sldId id="302" r:id="rId5"/>
    <p:sldId id="292" r:id="rId6"/>
    <p:sldId id="280" r:id="rId7"/>
    <p:sldId id="277" r:id="rId8"/>
    <p:sldId id="278" r:id="rId9"/>
    <p:sldId id="282" r:id="rId10"/>
    <p:sldId id="279" r:id="rId11"/>
    <p:sldId id="268" r:id="rId12"/>
    <p:sldId id="283" r:id="rId13"/>
    <p:sldId id="293" r:id="rId14"/>
    <p:sldId id="284" r:id="rId15"/>
    <p:sldId id="285" r:id="rId16"/>
    <p:sldId id="286" r:id="rId17"/>
    <p:sldId id="289" r:id="rId18"/>
    <p:sldId id="295" r:id="rId19"/>
    <p:sldId id="296" r:id="rId20"/>
    <p:sldId id="297" r:id="rId21"/>
    <p:sldId id="298" r:id="rId22"/>
    <p:sldId id="273" r:id="rId23"/>
    <p:sldId id="301" r:id="rId24"/>
    <p:sldId id="291" r:id="rId25"/>
    <p:sldId id="300" r:id="rId26"/>
    <p:sldId id="2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7EF9C4-C172-493E-8EBA-34FB8A133269}">
          <p14:sldIdLst>
            <p14:sldId id="260"/>
            <p14:sldId id="302"/>
            <p14:sldId id="292"/>
            <p14:sldId id="280"/>
            <p14:sldId id="277"/>
            <p14:sldId id="278"/>
            <p14:sldId id="282"/>
            <p14:sldId id="279"/>
            <p14:sldId id="268"/>
            <p14:sldId id="283"/>
            <p14:sldId id="293"/>
            <p14:sldId id="284"/>
            <p14:sldId id="285"/>
            <p14:sldId id="286"/>
            <p14:sldId id="289"/>
            <p14:sldId id="295"/>
            <p14:sldId id="296"/>
            <p14:sldId id="297"/>
            <p14:sldId id="298"/>
            <p14:sldId id="273"/>
            <p14:sldId id="301"/>
            <p14:sldId id="291"/>
            <p14:sldId id="300"/>
            <p14:sldId id="264"/>
          </p14:sldIdLst>
        </p14:section>
        <p14:section name="Untitled Section" id="{53137119-4116-49C9-8856-5D60C04096C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CE4"/>
    <a:srgbClr val="35DDA5"/>
    <a:srgbClr val="D63C6C"/>
    <a:srgbClr val="DF2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114" d="100"/>
          <a:sy n="114" d="100"/>
        </p:scale>
        <p:origin x="-1470"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5512D122-5CC6-11CF-8D67-00AA00BDCE1D}" ax:persistence="persistStream" r:id="rId1"/>
</file>

<file path=ppt/activeX/activeX2.xml><?xml version="1.0" encoding="utf-8"?>
<ax:ocx xmlns:ax="http://schemas.microsoft.com/office/2006/activeX" xmlns:r="http://schemas.openxmlformats.org/officeDocument/2006/relationships" ax:classid="{5512D122-5CC6-11CF-8D67-00AA00BDCE1D}" ax:persistence="persistStream" r:id="rId1"/>
</file>

<file path=ppt/activeX/activeX3.xml><?xml version="1.0" encoding="utf-8"?>
<ax:ocx xmlns:ax="http://schemas.microsoft.com/office/2006/activeX" xmlns:r="http://schemas.openxmlformats.org/officeDocument/2006/relationships" ax:classid="{5512D122-5CC6-11CF-8D67-00AA00BDCE1D}" ax:persistence="persistStream" r:id="rId1"/>
</file>

<file path=ppt/activeX/activeX4.xml><?xml version="1.0" encoding="utf-8"?>
<ax:ocx xmlns:ax="http://schemas.microsoft.com/office/2006/activeX" xmlns:r="http://schemas.openxmlformats.org/officeDocument/2006/relationships" ax:classid="{5512D122-5CC6-11CF-8D67-00AA00BDCE1D}" ax:persistence="persistStream" r:id="rId1"/>
</file>

<file path=ppt/activeX/activeX5.xml><?xml version="1.0" encoding="utf-8"?>
<ax:ocx xmlns:ax="http://schemas.microsoft.com/office/2006/activeX" xmlns:r="http://schemas.openxmlformats.org/officeDocument/2006/relationships" ax:classid="{5512D122-5CC6-11CF-8D67-00AA00BDCE1D}" ax:persistence="persistStream" r:id="rId1"/>
</file>

<file path=ppt/activeX/activeX6.xml><?xml version="1.0" encoding="utf-8"?>
<ax:ocx xmlns:ax="http://schemas.microsoft.com/office/2006/activeX" xmlns:r="http://schemas.openxmlformats.org/officeDocument/2006/relationships" ax:classid="{5512D122-5CC6-11CF-8D67-00AA00BDCE1D}" ax:persistence="persistStream" r:id="rId1"/>
</file>

<file path=ppt/activeX/activeX7.xml><?xml version="1.0" encoding="utf-8"?>
<ax:ocx xmlns:ax="http://schemas.microsoft.com/office/2006/activeX" xmlns:r="http://schemas.openxmlformats.org/officeDocument/2006/relationships" ax:classid="{5512D122-5CC6-11CF-8D67-00AA00BDCE1D}" ax:persistence="persistStream" r:id="rId1"/>
</file>

<file path=ppt/activeX/activeX8.xml><?xml version="1.0" encoding="utf-8"?>
<ax:ocx xmlns:ax="http://schemas.microsoft.com/office/2006/activeX" xmlns:r="http://schemas.openxmlformats.org/officeDocument/2006/relationships" ax:classid="{5512D12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FEE07-BA26-4B01-AE46-D817358B2D5B}" type="datetimeFigureOut">
              <a:rPr lang="en-GB" smtClean="0"/>
              <a:pPr/>
              <a:t>25/09/2014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DE9E0-DD09-44BD-8AFA-33745B45D5A5}" type="slidenum">
              <a:rPr lang="en-GB" smtClean="0"/>
              <a:pPr/>
              <a:t>‹#›</a:t>
            </a:fld>
            <a:endParaRPr lang="en-GB"/>
          </a:p>
        </p:txBody>
      </p:sp>
    </p:spTree>
    <p:extLst>
      <p:ext uri="{BB962C8B-B14F-4D97-AF65-F5344CB8AC3E}">
        <p14:creationId xmlns:p14="http://schemas.microsoft.com/office/powerpoint/2010/main" val="110373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363629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17397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390244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352F0CCD-48EA-4F06-ADAA-1014F2F41B76}" type="datetimeFigureOut">
              <a:rPr lang="en-GB" smtClean="0"/>
              <a:pPr/>
              <a:t>25/09/2014</a:t>
            </a:fld>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6B09A5A-9DA6-4557-AB6E-54513A681C52}"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09A5A-9DA6-4557-AB6E-54513A681C5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53049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104146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81395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404665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421029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251360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400150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F0CCD-48EA-4F06-ADAA-1014F2F41B76}" type="datetimeFigureOut">
              <a:rPr lang="en-GB" smtClean="0"/>
              <a:pPr/>
              <a:t>25/09/2014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B09A5A-9DA6-4557-AB6E-54513A681C52}" type="slidenum">
              <a:rPr lang="en-GB" smtClean="0"/>
              <a:pPr/>
              <a:t>‹#›</a:t>
            </a:fld>
            <a:endParaRPr lang="en-GB"/>
          </a:p>
        </p:txBody>
      </p:sp>
    </p:spTree>
    <p:extLst>
      <p:ext uri="{BB962C8B-B14F-4D97-AF65-F5344CB8AC3E}">
        <p14:creationId xmlns:p14="http://schemas.microsoft.com/office/powerpoint/2010/main" val="411473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F0CCD-48EA-4F06-ADAA-1014F2F41B76}" type="datetimeFigureOut">
              <a:rPr lang="en-GB" smtClean="0"/>
              <a:pPr/>
              <a:t>25/09/2014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09A5A-9DA6-4557-AB6E-54513A681C52}" type="slidenum">
              <a:rPr lang="en-GB" smtClean="0"/>
              <a:pPr/>
              <a:t>‹#›</a:t>
            </a:fld>
            <a:endParaRPr lang="en-GB"/>
          </a:p>
        </p:txBody>
      </p:sp>
    </p:spTree>
    <p:extLst>
      <p:ext uri="{BB962C8B-B14F-4D97-AF65-F5344CB8AC3E}">
        <p14:creationId xmlns:p14="http://schemas.microsoft.com/office/powerpoint/2010/main" val="249684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71513" y="568325"/>
            <a:ext cx="7805737" cy="1144588"/>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70339" name="Rectangle 3"/>
          <p:cNvSpPr>
            <a:spLocks noGrp="1" noChangeArrowheads="1"/>
          </p:cNvSpPr>
          <p:nvPr>
            <p:ph type="body" idx="1"/>
          </p:nvPr>
        </p:nvSpPr>
        <p:spPr bwMode="auto">
          <a:xfrm>
            <a:off x="671513" y="1906588"/>
            <a:ext cx="7805737" cy="43195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marL="9794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marL="9794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2pPr>
      <a:lvl3pPr marL="9794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3pPr>
      <a:lvl4pPr marL="9794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4pPr>
      <a:lvl5pPr marL="9794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5pPr>
      <a:lvl6pPr marL="14366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6pPr>
      <a:lvl7pPr marL="18938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7pPr>
      <a:lvl8pPr marL="23510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8pPr>
      <a:lvl9pPr marL="2808288" indent="-196850" algn="ctr" defTabSz="414338" rtl="0" eaLnBrk="1" fontAlgn="base" hangingPunct="1">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defRPr>
      </a:lvl9pPr>
    </p:titleStyle>
    <p:bodyStyle>
      <a:lvl1pPr marL="392113" indent="-293688" algn="l" defTabSz="414338" rtl="0" eaLnBrk="1" fontAlgn="base" hangingPunct="1">
        <a:lnSpc>
          <a:spcPct val="93000"/>
        </a:lnSpc>
        <a:spcBef>
          <a:spcPct val="0"/>
        </a:spcBef>
        <a:spcAft>
          <a:spcPts val="800"/>
        </a:spcAft>
        <a:buClr>
          <a:srgbClr val="000000"/>
        </a:buClr>
        <a:buSzPct val="100000"/>
        <a:buFont typeface="Arial" pitchFamily="34" charset="0"/>
        <a:buChar char="•"/>
        <a:defRPr>
          <a:solidFill>
            <a:srgbClr val="000000"/>
          </a:solidFill>
          <a:latin typeface="+mn-lt"/>
          <a:ea typeface="+mn-ea"/>
          <a:cs typeface="+mn-cs"/>
        </a:defRPr>
      </a:lvl1pPr>
      <a:lvl2pPr marL="782638" indent="-260350" algn="l" defTabSz="414338" rtl="0" eaLnBrk="1" fontAlgn="base" hangingPunct="1">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defRPr>
      </a:lvl2pPr>
      <a:lvl3pPr marL="1174750" indent="-195263" algn="l" defTabSz="414338" rtl="0" eaLnBrk="1" fontAlgn="base" hangingPunct="1">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defRPr>
      </a:lvl3pPr>
      <a:lvl4pPr marL="1566863" indent="-195263" algn="l" defTabSz="414338" rtl="0" eaLnBrk="1" fontAlgn="base" hangingPunct="1">
        <a:lnSpc>
          <a:spcPct val="93000"/>
        </a:lnSpc>
        <a:spcBef>
          <a:spcPct val="0"/>
        </a:spcBef>
        <a:spcAft>
          <a:spcPts val="525"/>
        </a:spcAft>
        <a:buClr>
          <a:srgbClr val="000000"/>
        </a:buClr>
        <a:buSzPct val="75000"/>
        <a:buFont typeface="Symbol" pitchFamily="18" charset="2"/>
        <a:buChar char=""/>
        <a:defRPr>
          <a:solidFill>
            <a:srgbClr val="000000"/>
          </a:solidFill>
          <a:latin typeface="+mn-lt"/>
        </a:defRPr>
      </a:lvl4pPr>
      <a:lvl5pPr marL="1958975" indent="-196850" algn="l" defTabSz="414338" rtl="0" eaLnBrk="1" fontAlgn="base" hangingPunct="1">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5pPr>
      <a:lvl6pPr marL="2416175" indent="-196850" algn="l" defTabSz="414338" rtl="0" eaLnBrk="1" fontAlgn="base" hangingPunct="1">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6pPr>
      <a:lvl7pPr marL="2873375" indent="-196850" algn="l" defTabSz="414338" rtl="0" eaLnBrk="1" fontAlgn="base" hangingPunct="1">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7pPr>
      <a:lvl8pPr marL="3330575" indent="-196850" algn="l" defTabSz="414338" rtl="0" eaLnBrk="1" fontAlgn="base" hangingPunct="1">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8pPr>
      <a:lvl9pPr marL="3787775" indent="-196850" algn="l" defTabSz="414338" rtl="0" eaLnBrk="1" fontAlgn="base" hangingPunct="1">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F0CCD-48EA-4F06-ADAA-1014F2F41B76}" type="datetimeFigureOut">
              <a:rPr lang="en-GB" smtClean="0"/>
              <a:pPr/>
              <a:t>25/09/2014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09A5A-9DA6-4557-AB6E-54513A681C5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24.emf"/><Relationship Id="rId18" Type="http://schemas.openxmlformats.org/officeDocument/2006/relationships/image" Target="../media/image29.wmf"/><Relationship Id="rId3" Type="http://schemas.openxmlformats.org/officeDocument/2006/relationships/control" Target="../activeX/activeX2.xml"/><Relationship Id="rId21" Type="http://schemas.openxmlformats.org/officeDocument/2006/relationships/image" Target="../media/image32.wmf"/><Relationship Id="rId7" Type="http://schemas.openxmlformats.org/officeDocument/2006/relationships/control" Target="../activeX/activeX6.xml"/><Relationship Id="rId12" Type="http://schemas.openxmlformats.org/officeDocument/2006/relationships/oleObject" Target="../embeddings/Microsoft_Word_97_-_2003_Document1.doc"/><Relationship Id="rId17" Type="http://schemas.openxmlformats.org/officeDocument/2006/relationships/image" Target="../media/image28.wmf"/><Relationship Id="rId2" Type="http://schemas.openxmlformats.org/officeDocument/2006/relationships/control" Target="../activeX/activeX1.xml"/><Relationship Id="rId16" Type="http://schemas.openxmlformats.org/officeDocument/2006/relationships/image" Target="../media/image27.wmf"/><Relationship Id="rId20" Type="http://schemas.openxmlformats.org/officeDocument/2006/relationships/image" Target="../media/image31.wmf"/><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oleObject" Target="../embeddings/oleObject2.bin"/><Relationship Id="rId5" Type="http://schemas.openxmlformats.org/officeDocument/2006/relationships/control" Target="../activeX/activeX4.xml"/><Relationship Id="rId15" Type="http://schemas.openxmlformats.org/officeDocument/2006/relationships/image" Target="../media/image26.wmf"/><Relationship Id="rId10" Type="http://schemas.openxmlformats.org/officeDocument/2006/relationships/slideLayout" Target="../slideLayouts/slideLayout13.xml"/><Relationship Id="rId19" Type="http://schemas.openxmlformats.org/officeDocument/2006/relationships/image" Target="../media/image30.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2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package" Target="../embeddings/Microsoft_Word_Document2.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32856"/>
            <a:ext cx="9144000"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90"/>
            <a:ext cx="56515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0" y="2089042"/>
            <a:ext cx="9144000" cy="0"/>
          </a:xfrm>
          <a:prstGeom prst="line">
            <a:avLst/>
          </a:prstGeom>
          <a:ln w="762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46040" y="1700808"/>
            <a:ext cx="5814392" cy="1477328"/>
          </a:xfrm>
          <a:prstGeom prst="rect">
            <a:avLst/>
          </a:prstGeom>
        </p:spPr>
        <p:txBody>
          <a:bodyPr wrap="square">
            <a:spAutoFit/>
          </a:bodyPr>
          <a:lstStyle/>
          <a:p>
            <a:r>
              <a:rPr lang="en-GB" b="1" dirty="0" smtClean="0">
                <a:solidFill>
                  <a:srgbClr val="0070C0"/>
                </a:solidFill>
              </a:rPr>
              <a:t>Harnessing health data for patient and public benefit</a:t>
            </a:r>
          </a:p>
          <a:p>
            <a:endParaRPr lang="en-GB" b="1" dirty="0" smtClean="0">
              <a:solidFill>
                <a:srgbClr val="0070C0"/>
              </a:solidFill>
            </a:endParaRPr>
          </a:p>
          <a:p>
            <a:endParaRPr lang="en-GB" b="1" dirty="0" smtClean="0">
              <a:solidFill>
                <a:srgbClr val="0070C0"/>
              </a:solidFill>
            </a:endParaRPr>
          </a:p>
          <a:p>
            <a:r>
              <a:rPr lang="en-GB" b="1" dirty="0" smtClean="0">
                <a:solidFill>
                  <a:srgbClr val="0070C0"/>
                </a:solidFill>
              </a:rPr>
              <a:t>  Professor Tjeerd van Staa</a:t>
            </a:r>
          </a:p>
          <a:p>
            <a:r>
              <a:rPr lang="en-GB" b="1" dirty="0" smtClean="0">
                <a:solidFill>
                  <a:srgbClr val="0070C0"/>
                </a:solidFill>
              </a:rPr>
              <a:t>    </a:t>
            </a:r>
            <a:r>
              <a:rPr lang="en-GB" b="1" dirty="0" err="1" smtClean="0">
                <a:solidFill>
                  <a:srgbClr val="0070C0"/>
                </a:solidFill>
              </a:rPr>
              <a:t>HeRC</a:t>
            </a:r>
            <a:r>
              <a:rPr lang="en-GB" b="1" dirty="0" smtClean="0">
                <a:solidFill>
                  <a:srgbClr val="0070C0"/>
                </a:solidFill>
              </a:rPr>
              <a:t> (tjeerd.vanstaa@manchester.ac.uk)</a:t>
            </a:r>
            <a:endParaRPr lang="en-GB" b="1" dirty="0">
              <a:solidFill>
                <a:srgbClr val="0070C0"/>
              </a:solidFill>
            </a:endParaRPr>
          </a:p>
        </p:txBody>
      </p:sp>
    </p:spTree>
    <p:extLst>
      <p:ext uri="{BB962C8B-B14F-4D97-AF65-F5344CB8AC3E}">
        <p14:creationId xmlns:p14="http://schemas.microsoft.com/office/powerpoint/2010/main" val="37847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a:xfrm>
            <a:off x="323850" y="333375"/>
            <a:ext cx="8318500" cy="533400"/>
          </a:xfrm>
        </p:spPr>
        <p:txBody>
          <a:bodyPr/>
          <a:lstStyle/>
          <a:p>
            <a:r>
              <a:rPr lang="en-GB"/>
              <a:t>IT system in EHR trials</a:t>
            </a:r>
          </a:p>
        </p:txBody>
      </p:sp>
      <p:sp>
        <p:nvSpPr>
          <p:cNvPr id="165891" name="Rectangle 3"/>
          <p:cNvSpPr>
            <a:spLocks noGrp="1"/>
          </p:cNvSpPr>
          <p:nvPr>
            <p:ph type="body" idx="1"/>
          </p:nvPr>
        </p:nvSpPr>
        <p:spPr/>
        <p:txBody>
          <a:bodyPr/>
          <a:lstStyle/>
          <a:p>
            <a:endParaRPr lang="en-US"/>
          </a:p>
        </p:txBody>
      </p:sp>
      <p:pic>
        <p:nvPicPr>
          <p:cNvPr id="165892" name="Picture 4" descr="Figure 1"/>
          <p:cNvPicPr>
            <a:picLocks noChangeAspect="1" noChangeArrowheads="1"/>
          </p:cNvPicPr>
          <p:nvPr/>
        </p:nvPicPr>
        <p:blipFill>
          <a:blip r:embed="rId2" cstate="print"/>
          <a:srcRect/>
          <a:stretch>
            <a:fillRect/>
          </a:stretch>
        </p:blipFill>
        <p:spPr bwMode="auto">
          <a:xfrm>
            <a:off x="285750" y="1052513"/>
            <a:ext cx="8572500" cy="5256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lang="en-GB" dirty="0" smtClean="0"/>
              <a:t>Pop-up boxes - flags for </a:t>
            </a:r>
            <a:r>
              <a:rPr lang="en-GB" dirty="0" err="1" smtClean="0"/>
              <a:t>eLung</a:t>
            </a:r>
            <a:r>
              <a:rPr lang="en-GB" dirty="0" smtClean="0"/>
              <a:t> and </a:t>
            </a:r>
            <a:r>
              <a:rPr lang="en-GB" dirty="0" err="1" smtClean="0"/>
              <a:t>Retropro</a:t>
            </a:r>
            <a:endParaRPr lang="en-GB" dirty="0"/>
          </a:p>
        </p:txBody>
      </p:sp>
      <p:pic>
        <p:nvPicPr>
          <p:cNvPr id="75778" name="Picture 2"/>
          <p:cNvPicPr>
            <a:picLocks noGrp="1" noChangeAspect="1" noChangeArrowheads="1"/>
          </p:cNvPicPr>
          <p:nvPr>
            <p:ph idx="1"/>
          </p:nvPr>
        </p:nvPicPr>
        <p:blipFill>
          <a:blip r:embed="rId2" cstate="print"/>
          <a:stretch>
            <a:fillRect/>
          </a:stretch>
        </p:blipFill>
        <p:spPr bwMode="auto">
          <a:xfrm>
            <a:off x="457200" y="2154177"/>
            <a:ext cx="8229600" cy="341800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p:cNvSpPr>
          <p:nvPr>
            <p:ph type="title"/>
          </p:nvPr>
        </p:nvSpPr>
        <p:spPr>
          <a:xfrm>
            <a:off x="347663" y="806450"/>
            <a:ext cx="8318500" cy="533400"/>
          </a:xfrm>
        </p:spPr>
        <p:txBody>
          <a:bodyPr/>
          <a:lstStyle/>
          <a:p>
            <a:r>
              <a:rPr lang="en-GB"/>
              <a:t>Selection of eligible patients</a:t>
            </a:r>
          </a:p>
        </p:txBody>
      </p:sp>
      <p:sp>
        <p:nvSpPr>
          <p:cNvPr id="233475" name="Rectangle 3"/>
          <p:cNvSpPr>
            <a:spLocks noGrp="1"/>
          </p:cNvSpPr>
          <p:nvPr>
            <p:ph type="body" idx="1"/>
          </p:nvPr>
        </p:nvSpPr>
        <p:spPr>
          <a:xfrm>
            <a:off x="334963" y="1628775"/>
            <a:ext cx="8415337" cy="4572000"/>
          </a:xfrm>
        </p:spPr>
        <p:txBody>
          <a:bodyPr/>
          <a:lstStyle/>
          <a:p>
            <a:pPr>
              <a:buFontTx/>
              <a:buChar char="•"/>
            </a:pPr>
            <a:r>
              <a:rPr lang="en-GB"/>
              <a:t>Monthly research database: creation of list of eligible patients</a:t>
            </a:r>
          </a:p>
          <a:p>
            <a:pPr lvl="2"/>
            <a:r>
              <a:rPr lang="en-GB"/>
              <a:t>patients with &gt;15% CVD risk according to Framingham or QRisk2 + no exclusions</a:t>
            </a:r>
          </a:p>
          <a:p>
            <a:pPr lvl="2"/>
            <a:r>
              <a:rPr lang="en-GB"/>
              <a:t>COPD patients + no exclusions</a:t>
            </a:r>
          </a:p>
          <a:p>
            <a:pPr>
              <a:buFontTx/>
              <a:buChar char="•"/>
            </a:pPr>
            <a:r>
              <a:rPr lang="en-GB"/>
              <a:t>Daily processing: further exclusions</a:t>
            </a:r>
          </a:p>
          <a:p>
            <a:pPr lvl="2"/>
            <a:r>
              <a:rPr lang="en-GB"/>
              <a:t>Statin Rx =&gt; removal from list</a:t>
            </a:r>
          </a:p>
          <a:p>
            <a:pPr lvl="2"/>
            <a:r>
              <a:rPr lang="en-GB"/>
              <a:t>Antibiotic =&gt; removal for 2 weeks</a:t>
            </a:r>
          </a:p>
          <a:p>
            <a:pPr>
              <a:buFontTx/>
              <a:buChar char="•"/>
            </a:pPr>
            <a:r>
              <a:rPr lang="en-GB"/>
              <a:t>GP confirms eligibility (on website): only patients on the list can be recruited!</a:t>
            </a:r>
          </a:p>
          <a:p>
            <a:pPr>
              <a:buFontTx/>
              <a:buChar char="•"/>
            </a:pPr>
            <a:r>
              <a:rPr lang="en-GB"/>
              <a:t>First eligibility assessment done centrally =&gt; complex searches can be done</a:t>
            </a:r>
          </a:p>
          <a:p>
            <a:pPr>
              <a:buFontTx/>
              <a:buChar cha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p:cNvSpPr>
          <p:nvPr>
            <p:ph type="title"/>
          </p:nvPr>
        </p:nvSpPr>
        <p:spPr>
          <a:xfrm>
            <a:off x="347663" y="806450"/>
            <a:ext cx="8318500" cy="533400"/>
          </a:xfrm>
        </p:spPr>
        <p:txBody>
          <a:bodyPr/>
          <a:lstStyle/>
          <a:p>
            <a:r>
              <a:rPr lang="en-GB"/>
              <a:t>Recruitment of patients</a:t>
            </a:r>
          </a:p>
        </p:txBody>
      </p:sp>
      <p:sp>
        <p:nvSpPr>
          <p:cNvPr id="234499" name="Rectangle 3"/>
          <p:cNvSpPr>
            <a:spLocks noGrp="1"/>
          </p:cNvSpPr>
          <p:nvPr>
            <p:ph type="body" idx="1"/>
          </p:nvPr>
        </p:nvSpPr>
        <p:spPr>
          <a:xfrm>
            <a:off x="323850" y="1484313"/>
            <a:ext cx="8415338" cy="3683000"/>
          </a:xfrm>
        </p:spPr>
        <p:txBody>
          <a:bodyPr/>
          <a:lstStyle/>
          <a:p>
            <a:pPr>
              <a:buFontTx/>
              <a:buChar char="•"/>
            </a:pPr>
            <a:r>
              <a:rPr lang="en-GB"/>
              <a:t>Three different models:</a:t>
            </a:r>
          </a:p>
          <a:p>
            <a:pPr lvl="2"/>
            <a:r>
              <a:rPr lang="en-GB"/>
              <a:t>List of eligible patients: screening by GP =&gt; directly to study website + log-in + entry of patient number (Retropro)</a:t>
            </a:r>
          </a:p>
          <a:p>
            <a:pPr lvl="2"/>
            <a:r>
              <a:rPr lang="en-GB"/>
              <a:t>Data entry of specific Read code during consultation for patient on eligibility list =&gt; LEPIS activated =&gt; link to study website (Retropro)</a:t>
            </a:r>
          </a:p>
          <a:p>
            <a:pPr lvl="2"/>
            <a:r>
              <a:rPr lang="en-GB"/>
              <a:t>Start consultation for patient on eligibility list =&gt; LEPIS activated =&gt; link to study website (eLung/ Retropro)</a:t>
            </a:r>
          </a:p>
          <a:p>
            <a:pPr lvl="2"/>
            <a:endParaRPr lang="en-GB"/>
          </a:p>
          <a:p>
            <a:pPr lvl="2"/>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p:cNvSpPr>
          <p:nvPr>
            <p:ph type="title"/>
          </p:nvPr>
        </p:nvSpPr>
        <p:spPr>
          <a:xfrm>
            <a:off x="347663" y="806450"/>
            <a:ext cx="8318500" cy="533400"/>
          </a:xfrm>
        </p:spPr>
        <p:txBody>
          <a:bodyPr/>
          <a:lstStyle/>
          <a:p>
            <a:r>
              <a:rPr lang="en-GB"/>
              <a:t>Monitoring of LEPIS</a:t>
            </a:r>
          </a:p>
        </p:txBody>
      </p:sp>
      <p:graphicFrame>
        <p:nvGraphicFramePr>
          <p:cNvPr id="235667" name="Object 147"/>
          <p:cNvGraphicFramePr>
            <a:graphicFrameLocks noGrp="1" noChangeAspect="1"/>
          </p:cNvGraphicFramePr>
          <p:nvPr>
            <p:ph idx="1"/>
          </p:nvPr>
        </p:nvGraphicFramePr>
        <p:xfrm>
          <a:off x="0" y="1700213"/>
          <a:ext cx="9144000" cy="3960812"/>
        </p:xfrm>
        <a:graphic>
          <a:graphicData uri="http://schemas.openxmlformats.org/presentationml/2006/ole">
            <mc:AlternateContent xmlns:mc="http://schemas.openxmlformats.org/markup-compatibility/2006">
              <mc:Choice xmlns:v="urn:schemas-microsoft-com:vml" Requires="v">
                <p:oleObj spid="_x0000_s25611" name="Document" r:id="rId12" imgW="5819114" imgH="2137037" progId="Word.Document.8">
                  <p:embed/>
                </p:oleObj>
              </mc:Choice>
              <mc:Fallback>
                <p:oleObj name="Document" r:id="rId12" imgW="5819114" imgH="2137037" progId="Word.Document.8">
                  <p:embed/>
                  <p:pic>
                    <p:nvPicPr>
                      <p:cNvPr id="0" name="Object 1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700213"/>
                        <a:ext cx="9144000" cy="396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ontrols>
      <mc:AlternateContent xmlns:mc="http://schemas.openxmlformats.org/markup-compatibility/2006">
        <mc:Choice xmlns:v="urn:schemas-microsoft-com:vml" Requires="v">
          <p:control spid="25602" name="DefaultOcx" r:id="rId2" imgW="2066760" imgH="228600"/>
        </mc:Choice>
        <mc:Fallback>
          <p:control name="DefaultOcx" r:id="rId2" imgW="2066760" imgH="228600">
            <p:pic>
              <p:nvPicPr>
                <p:cNvPr id="0" name="DefaultOcx"/>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03" name="HTMLSelect1" r:id="rId3" imgW="1209600" imgH="228600"/>
        </mc:Choice>
        <mc:Fallback>
          <p:control name="HTMLSelect1" r:id="rId3" imgW="1209600" imgH="228600">
            <p:pic>
              <p:nvPicPr>
                <p:cNvPr id="0" name="HTMLSelect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04" name="HTMLSelect2" r:id="rId4" imgW="1209600" imgH="228600"/>
        </mc:Choice>
        <mc:Fallback>
          <p:control name="HTMLSelect2" r:id="rId4" imgW="1209600" imgH="228600">
            <p:pic>
              <p:nvPicPr>
                <p:cNvPr id="0" name="HTMLSelect2"/>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05" name="HTMLSelect3" r:id="rId5" imgW="1209600" imgH="228600"/>
        </mc:Choice>
        <mc:Fallback>
          <p:control name="HTMLSelect3" r:id="rId5" imgW="1209600" imgH="228600">
            <p:pic>
              <p:nvPicPr>
                <p:cNvPr id="0" name="HTMLSelect3"/>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06" name="HTMLSelect4" r:id="rId6" imgW="3867120" imgH="228600"/>
        </mc:Choice>
        <mc:Fallback>
          <p:control name="HTMLSelect4" r:id="rId6" imgW="3867120" imgH="228600">
            <p:pic>
              <p:nvPicPr>
                <p:cNvPr id="0" name="HTMLSelect4"/>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07" name="HTMLSelect5" r:id="rId7" imgW="1209600" imgH="228600"/>
        </mc:Choice>
        <mc:Fallback>
          <p:control name="HTMLSelect5" r:id="rId7" imgW="1209600" imgH="228600">
            <p:pic>
              <p:nvPicPr>
                <p:cNvPr id="0" name="HTMLSelect5"/>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08" name="HTMLSelect6" r:id="rId8" imgW="1209600" imgH="228600"/>
        </mc:Choice>
        <mc:Fallback>
          <p:control name="HTMLSelect6" r:id="rId8" imgW="1209600" imgH="228600">
            <p:pic>
              <p:nvPicPr>
                <p:cNvPr id="0" name="HTMLSelect6"/>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5609" name="HTMLSelect7" r:id="rId9" imgW="2066760" imgH="228600"/>
        </mc:Choice>
        <mc:Fallback>
          <p:control name="HTMLSelect7" r:id="rId9" imgW="2066760" imgH="228600">
            <p:pic>
              <p:nvPicPr>
                <p:cNvPr id="0" name="HTMLSelect7"/>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3514725" y="2092325"/>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title"/>
          </p:nvPr>
        </p:nvSpPr>
        <p:spPr>
          <a:xfrm>
            <a:off x="250825" y="476250"/>
            <a:ext cx="8067675" cy="533400"/>
          </a:xfrm>
        </p:spPr>
        <p:txBody>
          <a:bodyPr/>
          <a:lstStyle/>
          <a:p>
            <a:r>
              <a:rPr lang="en-GB"/>
              <a:t>Follow-up in trials</a:t>
            </a:r>
          </a:p>
        </p:txBody>
      </p:sp>
      <p:sp>
        <p:nvSpPr>
          <p:cNvPr id="228355" name="Rectangle 3"/>
          <p:cNvSpPr>
            <a:spLocks noGrp="1"/>
          </p:cNvSpPr>
          <p:nvPr>
            <p:ph type="body" idx="1"/>
          </p:nvPr>
        </p:nvSpPr>
        <p:spPr>
          <a:xfrm>
            <a:off x="334963" y="1412875"/>
            <a:ext cx="8415337" cy="5537200"/>
          </a:xfrm>
        </p:spPr>
        <p:txBody>
          <a:bodyPr/>
          <a:lstStyle/>
          <a:p>
            <a:pPr>
              <a:buFontTx/>
              <a:buChar char="•"/>
            </a:pPr>
            <a:endParaRPr lang="en-GB"/>
          </a:p>
          <a:p>
            <a:pPr>
              <a:buFontTx/>
              <a:buChar char="•"/>
            </a:pPr>
            <a:r>
              <a:rPr lang="en-GB"/>
              <a:t>Major clinical outcomes</a:t>
            </a:r>
          </a:p>
          <a:p>
            <a:pPr lvl="2"/>
            <a:r>
              <a:rPr lang="en-GB"/>
              <a:t>Linked datasets</a:t>
            </a:r>
          </a:p>
          <a:p>
            <a:pPr lvl="2"/>
            <a:r>
              <a:rPr lang="en-GB"/>
              <a:t>GP to confirm: prospective, randomised, open, blinded endpoint evaluation (PROBE) design </a:t>
            </a:r>
          </a:p>
          <a:p>
            <a:pPr lvl="2"/>
            <a:r>
              <a:rPr lang="en-GB"/>
              <a:t>Blinded review by assessors</a:t>
            </a:r>
          </a:p>
          <a:p>
            <a:pPr>
              <a:buFontTx/>
              <a:buChar char="•"/>
            </a:pPr>
            <a:endParaRPr lang="en-GB"/>
          </a:p>
          <a:p>
            <a:pPr>
              <a:buFontTx/>
              <a:buChar char="•"/>
            </a:pPr>
            <a:r>
              <a:rPr lang="en-GB"/>
              <a:t>Persistence to treatment</a:t>
            </a:r>
          </a:p>
          <a:p>
            <a:pPr>
              <a:buFontTx/>
              <a:buChar char="•"/>
            </a:pPr>
            <a:endParaRPr lang="en-GB"/>
          </a:p>
          <a:p>
            <a:pPr>
              <a:buFontTx/>
              <a:buChar char="•"/>
            </a:pPr>
            <a:r>
              <a:rPr lang="en-GB"/>
              <a:t>Additional data may be collected</a:t>
            </a:r>
          </a:p>
          <a:p>
            <a:pPr lvl="2"/>
            <a:r>
              <a:rPr lang="en-GB"/>
              <a:t>QoL+FEV1 with eDiary in eLung</a:t>
            </a:r>
          </a:p>
          <a:p>
            <a:pPr lvl="2"/>
            <a:r>
              <a:rPr lang="en-GB"/>
              <a:t>Blood test for genetic analyses at month 3</a:t>
            </a:r>
          </a:p>
          <a:p>
            <a:endParaRPr lang="en-GB"/>
          </a:p>
          <a:p>
            <a:pPr>
              <a:buFontTx/>
              <a:buChar char="•"/>
            </a:pP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a:t>
            </a:r>
            <a:r>
              <a:rPr lang="en-GB" dirty="0" err="1" smtClean="0"/>
              <a:t>Retropro</a:t>
            </a:r>
            <a:r>
              <a:rPr lang="en-GB" dirty="0" smtClean="0"/>
              <a:t> and non-trial participants</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78851" name="Object 3"/>
          <p:cNvGraphicFramePr>
            <a:graphicFrameLocks noChangeAspect="1"/>
          </p:cNvGraphicFramePr>
          <p:nvPr/>
        </p:nvGraphicFramePr>
        <p:xfrm>
          <a:off x="-756592" y="1844824"/>
          <a:ext cx="9900592" cy="4680520"/>
        </p:xfrm>
        <a:graphic>
          <a:graphicData uri="http://schemas.openxmlformats.org/presentationml/2006/ole">
            <mc:AlternateContent xmlns:mc="http://schemas.openxmlformats.org/markup-compatibility/2006">
              <mc:Choice xmlns:v="urn:schemas-microsoft-com:vml" Requires="v">
                <p:oleObj spid="_x0000_s26627" name="Document" r:id="rId4" imgW="11737480" imgH="3345684" progId="Word.Document.12">
                  <p:embed/>
                </p:oleObj>
              </mc:Choice>
              <mc:Fallback>
                <p:oleObj name="Document" r:id="rId4" imgW="11737480" imgH="3345684"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92" y="1844824"/>
                        <a:ext cx="990059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84976" cy="1143000"/>
          </a:xfrm>
        </p:spPr>
        <p:txBody>
          <a:bodyPr>
            <a:normAutofit fontScale="90000"/>
          </a:bodyPr>
          <a:lstStyle/>
          <a:p>
            <a:r>
              <a:rPr lang="en-GB" dirty="0" smtClean="0"/>
              <a:t>	 Positive factors influencing the GP decision on participation in </a:t>
            </a:r>
            <a:r>
              <a:rPr lang="en-GB" dirty="0" err="1" smtClean="0"/>
              <a:t>eLung</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1. Consistency with local prescribing guidance (N=18)</a:t>
            </a:r>
          </a:p>
          <a:p>
            <a:pPr>
              <a:buNone/>
            </a:pPr>
            <a:r>
              <a:rPr lang="en-GB" dirty="0" smtClean="0"/>
              <a:t>2. Relevance of topic (N=14)</a:t>
            </a:r>
          </a:p>
          <a:p>
            <a:pPr>
              <a:buNone/>
            </a:pPr>
            <a:r>
              <a:rPr lang="en-GB" dirty="0" smtClean="0"/>
              <a:t>3. Feasibility to recruit (N=13)</a:t>
            </a:r>
          </a:p>
          <a:p>
            <a:pPr lvl="0">
              <a:buNone/>
            </a:pPr>
            <a:r>
              <a:rPr lang="en-GB" dirty="0" smtClean="0"/>
              <a:t>		- Number of patients (N=9)</a:t>
            </a:r>
          </a:p>
          <a:p>
            <a:pPr lvl="0">
              <a:buNone/>
            </a:pPr>
            <a:r>
              <a:rPr lang="en-GB" dirty="0" smtClean="0"/>
              <a:t>		- Minimal impact of rescue packs (N=4)</a:t>
            </a:r>
          </a:p>
          <a:p>
            <a:pPr>
              <a:buNone/>
            </a:pPr>
            <a:r>
              <a:rPr lang="en-GB" dirty="0" smtClean="0"/>
              <a:t>4. Computer-based pop up alerts (N=10)</a:t>
            </a:r>
          </a:p>
          <a:p>
            <a:pPr>
              <a:buNone/>
            </a:pPr>
            <a:r>
              <a:rPr lang="en-GB" dirty="0" smtClean="0"/>
              <a:t>5. Hot recruitment method (N=6)</a:t>
            </a:r>
          </a:p>
          <a:p>
            <a:pPr>
              <a:buNone/>
            </a:pPr>
            <a:r>
              <a:rPr lang="en-GB" dirty="0" smtClean="0"/>
              <a:t>6. Demands of study design on GP time (N=4)</a:t>
            </a:r>
          </a:p>
          <a:p>
            <a:pPr>
              <a:buNone/>
            </a:pPr>
            <a:r>
              <a:rPr lang="en-GB" dirty="0" smtClean="0"/>
              <a:t>7. Benefit to patients (N=3)</a:t>
            </a:r>
          </a:p>
          <a:p>
            <a:pPr lvl="0">
              <a:buNone/>
            </a:pPr>
            <a:endParaRPr lang="en-GB" dirty="0" smtClean="0"/>
          </a:p>
          <a:p>
            <a:pPr>
              <a:buNone/>
            </a:pPr>
            <a:r>
              <a:rPr lang="en-GB" dirty="0" smtClean="0"/>
              <a:t> </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Negative factors influencing the GP decision on participation in </a:t>
            </a:r>
            <a:r>
              <a:rPr lang="en-GB" dirty="0" err="1" smtClean="0"/>
              <a:t>eLung</a:t>
            </a:r>
            <a:endParaRPr lang="en-GB" dirty="0"/>
          </a:p>
        </p:txBody>
      </p:sp>
      <p:sp>
        <p:nvSpPr>
          <p:cNvPr id="3" name="Content Placeholder 2"/>
          <p:cNvSpPr>
            <a:spLocks noGrp="1"/>
          </p:cNvSpPr>
          <p:nvPr>
            <p:ph idx="1"/>
          </p:nvPr>
        </p:nvSpPr>
        <p:spPr/>
        <p:txBody>
          <a:bodyPr>
            <a:normAutofit fontScale="85000" lnSpcReduction="20000"/>
          </a:bodyPr>
          <a:lstStyle/>
          <a:p>
            <a:pPr lvl="0">
              <a:buNone/>
            </a:pPr>
            <a:r>
              <a:rPr lang="en-GB" dirty="0" smtClean="0"/>
              <a:t>1. Feasibility to recruit (N=10)</a:t>
            </a:r>
          </a:p>
          <a:p>
            <a:pPr lvl="1"/>
            <a:r>
              <a:rPr lang="en-GB" dirty="0" smtClean="0"/>
              <a:t>High impact of rescue packs (N=4)</a:t>
            </a:r>
          </a:p>
          <a:p>
            <a:pPr lvl="1"/>
            <a:r>
              <a:rPr lang="en-GB" dirty="0" smtClean="0"/>
              <a:t>Patient views on ‘no antibiotics’ (N=4)</a:t>
            </a:r>
          </a:p>
          <a:p>
            <a:pPr lvl="1"/>
            <a:r>
              <a:rPr lang="en-GB" dirty="0" smtClean="0"/>
              <a:t>Number of patients (N=2)</a:t>
            </a:r>
          </a:p>
          <a:p>
            <a:pPr lvl="1"/>
            <a:r>
              <a:rPr lang="en-GB" dirty="0" smtClean="0"/>
              <a:t>Lack of referrals from other GPs (N=1)</a:t>
            </a:r>
          </a:p>
          <a:p>
            <a:pPr>
              <a:buNone/>
            </a:pPr>
            <a:r>
              <a:rPr lang="en-GB" dirty="0" smtClean="0"/>
              <a:t>2. Hot recruitment method (N=9)</a:t>
            </a:r>
          </a:p>
          <a:p>
            <a:pPr>
              <a:buNone/>
            </a:pPr>
            <a:r>
              <a:rPr lang="en-GB" dirty="0" smtClean="0"/>
              <a:t>3. Relevance of topic (N=4)</a:t>
            </a:r>
          </a:p>
          <a:p>
            <a:pPr>
              <a:buNone/>
            </a:pPr>
            <a:r>
              <a:rPr lang="en-GB" dirty="0" smtClean="0"/>
              <a:t>4. Time to conduct study at point of invitation (N=4)</a:t>
            </a:r>
          </a:p>
          <a:p>
            <a:pPr>
              <a:buNone/>
            </a:pPr>
            <a:r>
              <a:rPr lang="en-GB" dirty="0" smtClean="0"/>
              <a:t>5. Demands of study design on GP time (N=4)</a:t>
            </a:r>
          </a:p>
          <a:p>
            <a:pPr>
              <a:buNone/>
            </a:pPr>
            <a:r>
              <a:rPr lang="en-GB" dirty="0" smtClean="0"/>
              <a:t>6. Computer-based pop up alerts (N=3)</a:t>
            </a:r>
          </a:p>
          <a:p>
            <a:pPr>
              <a:buNone/>
            </a:pPr>
            <a:r>
              <a:rPr lang="en-GB" dirty="0" smtClean="0"/>
              <a:t>7. Consistency with local prescribing guidance (N=2)</a:t>
            </a:r>
          </a:p>
          <a:p>
            <a:pPr>
              <a:buNone/>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Most important factors influencing the GP decision to accept or decline</a:t>
            </a:r>
            <a:endParaRPr lang="en-GB" dirty="0"/>
          </a:p>
        </p:txBody>
      </p:sp>
      <p:pic>
        <p:nvPicPr>
          <p:cNvPr id="4" name="Content Placeholder 3"/>
          <p:cNvPicPr>
            <a:picLocks noGrp="1"/>
          </p:cNvPicPr>
          <p:nvPr>
            <p:ph idx="1"/>
          </p:nvPr>
        </p:nvPicPr>
        <p:blipFill>
          <a:blip r:embed="rId2" cstate="print"/>
          <a:stretch>
            <a:fillRect/>
          </a:stretch>
        </p:blipFill>
        <p:spPr>
          <a:xfrm>
            <a:off x="323528" y="1412776"/>
            <a:ext cx="8640960" cy="5102027"/>
          </a:xfrm>
          <a:prstGeom prst="rect">
            <a:avLst/>
          </a:prstGeom>
        </p:spPr>
      </p:pic>
      <p:sp>
        <p:nvSpPr>
          <p:cNvPr id="79874" name="Rectangle 2"/>
          <p:cNvSpPr>
            <a:spLocks noChangeArrowheads="1"/>
          </p:cNvSpPr>
          <p:nvPr/>
        </p:nvSpPr>
        <p:spPr bwMode="auto">
          <a:xfrm>
            <a:off x="1691680" y="6596390"/>
            <a:ext cx="745232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Times New Roman" pitchFamily="18" charset="0"/>
                <a:cs typeface="Shruti" pitchFamily="34" charset="0"/>
              </a:rPr>
              <a:t>Outer circle:</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Shruti" pitchFamily="34" charset="0"/>
              </a:rPr>
              <a:t>  Generic factors for any research project       </a:t>
            </a:r>
            <a:r>
              <a:rPr kumimoji="0" lang="en-GB" sz="1100" b="1" i="0" u="none" strike="noStrike" cap="none" normalizeH="0" baseline="0" dirty="0" smtClean="0">
                <a:ln>
                  <a:noFill/>
                </a:ln>
                <a:solidFill>
                  <a:schemeClr val="tx1"/>
                </a:solidFill>
                <a:effectLst/>
                <a:latin typeface="Calibri" pitchFamily="34" charset="0"/>
                <a:ea typeface="Times New Roman" pitchFamily="18" charset="0"/>
                <a:cs typeface="Shruti" pitchFamily="34" charset="0"/>
              </a:rPr>
              <a:t>Inner circle:</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Shruti" pitchFamily="34" charset="0"/>
              </a:rPr>
              <a:t> Project-specific factors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51KotXGstkL__BO2,204,203,200_PIsitb-sticker-arrow-click,TopRight,35,-76_SX385_SY500_CR,0,0,385,500_SH20_OU02_.jpg"/>
          <p:cNvPicPr>
            <a:picLocks noGrp="1" noChangeAspect="1"/>
          </p:cNvPicPr>
          <p:nvPr>
            <p:ph idx="1"/>
          </p:nvPr>
        </p:nvPicPr>
        <p:blipFill>
          <a:blip r:embed="rId2" cstate="print"/>
          <a:stretch>
            <a:fillRect/>
          </a:stretch>
        </p:blipFill>
        <p:spPr>
          <a:xfrm>
            <a:off x="-180528" y="-819472"/>
            <a:ext cx="11233248" cy="741682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Qualitative feedback of </a:t>
            </a:r>
            <a:r>
              <a:rPr lang="en-GB" dirty="0" err="1" smtClean="0"/>
              <a:t>eLung</a:t>
            </a:r>
            <a:r>
              <a:rPr lang="en-GB" dirty="0" smtClean="0"/>
              <a:t> participants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main reason for agreeing to take part in </a:t>
            </a:r>
            <a:r>
              <a:rPr lang="en-GB" dirty="0" err="1" smtClean="0"/>
              <a:t>eLung</a:t>
            </a:r>
            <a:r>
              <a:rPr lang="en-GB" dirty="0" smtClean="0"/>
              <a:t> was the hope that it might improve their own health (6/10) or other people’s health in the future (4/10). Seven of the ten patients cited their excellent doctor-patient relationship as a key influencing factor in their decision-making process and their trust that it will be in their best interest to participate in the study if their GP has asked them</a:t>
            </a:r>
          </a:p>
          <a:p>
            <a:r>
              <a:rPr lang="en-GB" dirty="0" smtClean="0"/>
              <a:t>All 10 patients considered use of EHRs to collect trial outcome data to be acceptable. This included one patient who thought routine medical records would provide more useful information than patient reported information and one patient who preferred not to complete too many questionnaires due to suffering from arthritis. All patients preferred the data to be </a:t>
            </a:r>
            <a:r>
              <a:rPr lang="en-GB" dirty="0" err="1" smtClean="0"/>
              <a:t>anonymised</a:t>
            </a:r>
            <a:r>
              <a:rPr lang="en-GB" dirty="0" smtClean="0"/>
              <a:t> for use by a research team and one patient expressed their explicit support for longitudinal data analysis if the data would not be used for any other purpose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20000"/>
          </a:bodyPr>
          <a:lstStyle/>
          <a:p>
            <a:pPr>
              <a:buNone/>
            </a:pPr>
            <a:r>
              <a:rPr lang="en-GB" b="1" dirty="0" smtClean="0"/>
              <a:t>Medical records: please release them, let them go</a:t>
            </a:r>
          </a:p>
          <a:p>
            <a:r>
              <a:rPr lang="en-GB" dirty="0" smtClean="0"/>
              <a:t>With the voluntary releasing of medical records, people can play as active a role in healthcare as they do in politics</a:t>
            </a:r>
          </a:p>
          <a:p>
            <a:r>
              <a:rPr lang="en-GB" dirty="0" smtClean="0"/>
              <a:t>Absurdly, it's easier to choose arbitrary treatments for everyone, than to suggest one treatment for half the people who need it and another treatment for the other half</a:t>
            </a:r>
          </a:p>
          <a:p>
            <a:r>
              <a:rPr lang="en-GB" dirty="0" smtClean="0"/>
              <a:t>The only thing to change would be that an arbitrary decision about how to treat you would be based on a random allocation instead. It's cheap, easy, and a great way to see uncertainties over treatments resolved.</a:t>
            </a:r>
          </a:p>
          <a:p>
            <a:endParaRPr lang="en-GB" dirty="0"/>
          </a:p>
        </p:txBody>
      </p:sp>
      <p:pic>
        <p:nvPicPr>
          <p:cNvPr id="5" name="Picture 4" descr="BrainFlapping_BlogBadge_620.jpg"/>
          <p:cNvPicPr>
            <a:picLocks noChangeAspect="1"/>
          </p:cNvPicPr>
          <p:nvPr/>
        </p:nvPicPr>
        <p:blipFill>
          <a:blip r:embed="rId2" cstate="print"/>
          <a:stretch>
            <a:fillRect/>
          </a:stretch>
        </p:blipFill>
        <p:spPr>
          <a:xfrm>
            <a:off x="395536" y="116632"/>
            <a:ext cx="8424936" cy="14401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ctrTitle" idx="4294967295"/>
          </p:nvPr>
        </p:nvSpPr>
        <p:spPr>
          <a:xfrm>
            <a:off x="0" y="765175"/>
            <a:ext cx="7772400" cy="1470025"/>
          </a:xfrm>
        </p:spPr>
        <p:txBody>
          <a:bodyPr lIns="91440" tIns="45720" rIns="91440" bIns="45720" anchor="ctr"/>
          <a:lstStyle/>
          <a:p>
            <a:r>
              <a:rPr lang="en-GB" sz="2100" b="0">
                <a:solidFill>
                  <a:srgbClr val="002060"/>
                </a:solidFill>
              </a:rPr>
              <a:t>Cluster Randomised Trials and Electronic Patient Records</a:t>
            </a:r>
          </a:p>
        </p:txBody>
      </p:sp>
      <p:pic>
        <p:nvPicPr>
          <p:cNvPr id="286723" name="Picture 3"/>
          <p:cNvPicPr>
            <a:picLocks noChangeAspect="1" noChangeArrowheads="1"/>
          </p:cNvPicPr>
          <p:nvPr/>
        </p:nvPicPr>
        <p:blipFill>
          <a:blip r:embed="rId2" cstate="print"/>
          <a:srcRect/>
          <a:stretch>
            <a:fillRect/>
          </a:stretch>
        </p:blipFill>
        <p:spPr bwMode="auto">
          <a:xfrm>
            <a:off x="323850" y="908050"/>
            <a:ext cx="8640763" cy="57610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8343900" cy="1143000"/>
          </a:xfrm>
        </p:spPr>
        <p:txBody>
          <a:bodyPr>
            <a:noAutofit/>
          </a:bodyPr>
          <a:lstStyle/>
          <a:p>
            <a:r>
              <a:rPr lang="en-GB" sz="3600" b="1" dirty="0" smtClean="0">
                <a:latin typeface="Times New Roman" pitchFamily="18" charset="0"/>
                <a:cs typeface="Times New Roman" pitchFamily="18" charset="0"/>
              </a:rPr>
              <a:t>Data Quality of routinely collected data </a:t>
            </a:r>
            <a:br>
              <a:rPr lang="en-GB" sz="3600" b="1" dirty="0" smtClean="0">
                <a:latin typeface="Times New Roman" pitchFamily="18" charset="0"/>
                <a:cs typeface="Times New Roman" pitchFamily="18" charset="0"/>
              </a:rPr>
            </a:br>
            <a:r>
              <a:rPr lang="en-GB" sz="3600" b="1" dirty="0" smtClean="0">
                <a:latin typeface="Times New Roman" pitchFamily="18" charset="0"/>
                <a:cs typeface="Times New Roman" pitchFamily="18" charset="0"/>
              </a:rPr>
              <a:t>– different views</a:t>
            </a:r>
            <a:endParaRPr lang="en-GB"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152900"/>
          </a:xfrm>
        </p:spPr>
        <p:txBody>
          <a:bodyPr>
            <a:noAutofit/>
          </a:bodyPr>
          <a:lstStyle/>
          <a:p>
            <a:r>
              <a:rPr lang="en-GB" sz="2000" dirty="0" smtClean="0"/>
              <a:t>Only prospectively collected data are valid:  site visits / study-specific CRFs / central adjudication of outcomes</a:t>
            </a:r>
          </a:p>
          <a:p>
            <a:r>
              <a:rPr lang="en-GB" sz="2000" dirty="0" smtClean="0"/>
              <a:t>Gold-standard approach + validation</a:t>
            </a:r>
          </a:p>
          <a:p>
            <a:r>
              <a:rPr lang="en-GB" sz="2000" dirty="0" smtClean="0"/>
              <a:t>‘Pragmatic’ approach: mixture of statistical techniques, clinical review of potential cases and confirmation of known associations</a:t>
            </a:r>
          </a:p>
          <a:p>
            <a:r>
              <a:rPr lang="en-GB" sz="2000" dirty="0" smtClean="0"/>
              <a:t>Big Data: lots of data with application of statistical models</a:t>
            </a:r>
          </a:p>
          <a:p>
            <a:pPr>
              <a:buNone/>
            </a:pPr>
            <a:endParaRPr lang="en-GB" sz="2000" dirty="0" smtClean="0"/>
          </a:p>
          <a:p>
            <a:pPr>
              <a:buFont typeface="Symbol"/>
              <a:buChar char="Þ"/>
            </a:pPr>
            <a:r>
              <a:rPr lang="en-GB" sz="2000" i="1" dirty="0" smtClean="0"/>
              <a:t>Simple outcomes!</a:t>
            </a:r>
          </a:p>
          <a:p>
            <a:pPr>
              <a:buFont typeface="Symbol"/>
              <a:buChar char="Þ"/>
            </a:pPr>
            <a:r>
              <a:rPr lang="en-GB" sz="2000" i="1" dirty="0" smtClean="0"/>
              <a:t>Duration of follow-up / statistical power / costs also affect data quality  </a:t>
            </a:r>
          </a:p>
          <a:p>
            <a:pPr>
              <a:buFont typeface="Symbol"/>
              <a:buChar char="Þ"/>
            </a:pPr>
            <a:r>
              <a:rPr lang="en-GB" sz="2000" i="1" dirty="0" smtClean="0"/>
              <a:t>High quality of data recording may be reached when the conclusion is no different than if all of these elements had been recorded without error [innovative approaches to clinical trials IOM]</a:t>
            </a:r>
            <a:endParaRPr lang="en-GB" sz="20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2089042"/>
            <a:ext cx="9144000" cy="0"/>
          </a:xfrm>
          <a:prstGeom prst="line">
            <a:avLst/>
          </a:prstGeom>
          <a:ln w="762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7" y="44624"/>
            <a:ext cx="2442981" cy="1570119"/>
          </a:xfrm>
          <a:prstGeom prst="rect">
            <a:avLst/>
          </a:prstGeom>
        </p:spPr>
      </p:pic>
      <p:sp>
        <p:nvSpPr>
          <p:cNvPr id="4" name="Title 3"/>
          <p:cNvSpPr>
            <a:spLocks noGrp="1"/>
          </p:cNvSpPr>
          <p:nvPr>
            <p:ph type="title"/>
          </p:nvPr>
        </p:nvSpPr>
        <p:spPr>
          <a:xfrm>
            <a:off x="2627784" y="274638"/>
            <a:ext cx="6059016" cy="1143000"/>
          </a:xfrm>
        </p:spPr>
        <p:txBody>
          <a:bodyPr>
            <a:normAutofit/>
          </a:bodyPr>
          <a:lstStyle/>
          <a:p>
            <a:r>
              <a:rPr lang="en-GB" dirty="0" smtClean="0"/>
              <a:t>Discussion</a:t>
            </a:r>
            <a:endParaRPr lang="en-GB" dirty="0"/>
          </a:p>
        </p:txBody>
      </p:sp>
      <p:sp>
        <p:nvSpPr>
          <p:cNvPr id="5" name="Content Placeholder 4"/>
          <p:cNvSpPr>
            <a:spLocks noGrp="1"/>
          </p:cNvSpPr>
          <p:nvPr>
            <p:ph idx="1"/>
          </p:nvPr>
        </p:nvSpPr>
        <p:spPr>
          <a:xfrm>
            <a:off x="457200" y="2132856"/>
            <a:ext cx="8229600" cy="3993307"/>
          </a:xfrm>
        </p:spPr>
        <p:txBody>
          <a:bodyPr/>
          <a:lstStyle/>
          <a:p>
            <a:r>
              <a:rPr lang="en-GB" dirty="0" smtClean="0"/>
              <a:t>EHR point-of-care trials are feasible but complexity of trial approvals</a:t>
            </a:r>
          </a:p>
          <a:p>
            <a:r>
              <a:rPr lang="en-GB" dirty="0" smtClean="0"/>
              <a:t>Randomisation to address uncertainty should be a </a:t>
            </a:r>
            <a:r>
              <a:rPr lang="en-GB" u="sng" dirty="0" smtClean="0"/>
              <a:t>matter of routine</a:t>
            </a:r>
          </a:p>
          <a:p>
            <a:r>
              <a:rPr lang="en-GB" dirty="0" smtClean="0"/>
              <a:t>Farr could be ideal place to further expand </a:t>
            </a:r>
            <a:r>
              <a:rPr lang="en-GB" smtClean="0"/>
              <a:t>this method</a:t>
            </a:r>
            <a:endParaRPr lang="en-GB" dirty="0"/>
          </a:p>
        </p:txBody>
      </p:sp>
    </p:spTree>
    <p:extLst>
      <p:ext uri="{BB962C8B-B14F-4D97-AF65-F5344CB8AC3E}">
        <p14:creationId xmlns:p14="http://schemas.microsoft.com/office/powerpoint/2010/main" val="4037557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a:buNone/>
            </a:pPr>
            <a:r>
              <a:rPr lang="en-GB" dirty="0" smtClean="0"/>
              <a:t>van Staa TP, Dyson L, McCann G, </a:t>
            </a:r>
            <a:r>
              <a:rPr lang="en-GB" dirty="0" err="1" smtClean="0"/>
              <a:t>Padmanabhan</a:t>
            </a:r>
            <a:r>
              <a:rPr lang="en-GB" baseline="30000" dirty="0" smtClean="0"/>
              <a:t> </a:t>
            </a:r>
            <a:r>
              <a:rPr lang="en-GB" dirty="0" smtClean="0"/>
              <a:t>S, Belatri R, </a:t>
            </a:r>
            <a:r>
              <a:rPr lang="en-GB" dirty="0" err="1" smtClean="0"/>
              <a:t>Goldacre</a:t>
            </a:r>
            <a:r>
              <a:rPr lang="en-GB" dirty="0" smtClean="0"/>
              <a:t> B, </a:t>
            </a:r>
            <a:r>
              <a:rPr lang="en-GB" dirty="0" err="1" smtClean="0"/>
              <a:t>Cassell</a:t>
            </a:r>
            <a:r>
              <a:rPr lang="en-GB" dirty="0" smtClean="0"/>
              <a:t> J, </a:t>
            </a:r>
            <a:r>
              <a:rPr lang="en-GB" dirty="0" err="1" smtClean="0"/>
              <a:t>Pirmohamed</a:t>
            </a:r>
            <a:r>
              <a:rPr lang="en-GB" dirty="0" smtClean="0"/>
              <a:t> M, </a:t>
            </a:r>
            <a:r>
              <a:rPr lang="en-GB" dirty="0" err="1" smtClean="0"/>
              <a:t>Torgerson</a:t>
            </a:r>
            <a:r>
              <a:rPr lang="en-GB" dirty="0" smtClean="0"/>
              <a:t> D, Ronaldson S, Adamson J, </a:t>
            </a:r>
            <a:r>
              <a:rPr lang="en-GB" dirty="0" err="1" smtClean="0"/>
              <a:t>Taweel</a:t>
            </a:r>
            <a:r>
              <a:rPr lang="en-GB" dirty="0" smtClean="0"/>
              <a:t> A, Delaney B, </a:t>
            </a:r>
            <a:r>
              <a:rPr lang="en-GB" dirty="0" err="1" smtClean="0"/>
              <a:t>Mahmood</a:t>
            </a:r>
            <a:r>
              <a:rPr lang="en-GB" dirty="0" smtClean="0"/>
              <a:t> S, </a:t>
            </a:r>
            <a:r>
              <a:rPr lang="en-GB" dirty="0" err="1" smtClean="0"/>
              <a:t>Baracaia</a:t>
            </a:r>
            <a:r>
              <a:rPr lang="en-GB" dirty="0" smtClean="0"/>
              <a:t> S, Round T, Fox R, Hunter T, </a:t>
            </a:r>
            <a:r>
              <a:rPr lang="en-GB" dirty="0" err="1" smtClean="0"/>
              <a:t>Gulliford</a:t>
            </a:r>
            <a:r>
              <a:rPr lang="en-GB" dirty="0" smtClean="0"/>
              <a:t> M, Smeeth L. The opportunities and challenges of pragmatic point-of-care randomised trials using routinely collected electronic records: evaluations of two exemplar trials. Health </a:t>
            </a:r>
            <a:r>
              <a:rPr lang="en-GB" dirty="0" err="1" smtClean="0"/>
              <a:t>Technol</a:t>
            </a:r>
            <a:r>
              <a:rPr lang="en-GB" dirty="0" smtClean="0"/>
              <a:t> Assess </a:t>
            </a:r>
            <a:r>
              <a:rPr lang="da-DK" dirty="0" smtClean="0"/>
              <a:t>2014 Jul;18(43):1-146. doi: 10.3310/hta18430</a:t>
            </a:r>
            <a:r>
              <a:rPr lang="en-GB" dirty="0" smtClean="0"/>
              <a:t>.</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p:cNvSpPr>
          <p:nvPr>
            <p:ph type="title"/>
          </p:nvPr>
        </p:nvSpPr>
        <p:spPr/>
        <p:txBody>
          <a:bodyPr/>
          <a:lstStyle/>
          <a:p>
            <a:endParaRPr lang="en-US"/>
          </a:p>
        </p:txBody>
      </p:sp>
      <p:pic>
        <p:nvPicPr>
          <p:cNvPr id="230403" name="Picture 3"/>
          <p:cNvPicPr>
            <a:picLocks noGrp="1" noChangeAspect="1" noChangeArrowheads="1"/>
          </p:cNvPicPr>
          <p:nvPr>
            <p:ph type="body" idx="1"/>
          </p:nvPr>
        </p:nvPicPr>
        <p:blipFill>
          <a:blip r:embed="rId2" cstate="print"/>
          <a:srcRect/>
          <a:stretch>
            <a:fillRect/>
          </a:stretch>
        </p:blipFill>
        <p:spPr>
          <a:xfrm>
            <a:off x="5795963" y="1989138"/>
            <a:ext cx="2454275" cy="1955800"/>
          </a:xfrm>
          <a:noFill/>
          <a:ln/>
        </p:spPr>
      </p:pic>
      <p:pic>
        <p:nvPicPr>
          <p:cNvPr id="230404" name="Picture 4"/>
          <p:cNvPicPr>
            <a:picLocks noChangeAspect="1" noChangeArrowheads="1"/>
          </p:cNvPicPr>
          <p:nvPr/>
        </p:nvPicPr>
        <p:blipFill>
          <a:blip r:embed="rId3" cstate="print"/>
          <a:srcRect/>
          <a:stretch>
            <a:fillRect/>
          </a:stretch>
        </p:blipFill>
        <p:spPr bwMode="auto">
          <a:xfrm>
            <a:off x="0" y="260350"/>
            <a:ext cx="5113338" cy="6192838"/>
          </a:xfrm>
          <a:prstGeom prst="rect">
            <a:avLst/>
          </a:prstGeom>
          <a:noFill/>
          <a:ln w="9525" algn="ctr">
            <a:noFill/>
            <a:miter lim="800000"/>
            <a:headEnd/>
            <a:tailEnd/>
          </a:ln>
          <a:effectLst/>
        </p:spPr>
      </p:pic>
      <p:pic>
        <p:nvPicPr>
          <p:cNvPr id="230405" name="Picture 5"/>
          <p:cNvPicPr>
            <a:picLocks noChangeAspect="1" noChangeArrowheads="1"/>
          </p:cNvPicPr>
          <p:nvPr/>
        </p:nvPicPr>
        <p:blipFill>
          <a:blip r:embed="rId4" cstate="print"/>
          <a:srcRect/>
          <a:stretch>
            <a:fillRect/>
          </a:stretch>
        </p:blipFill>
        <p:spPr bwMode="auto">
          <a:xfrm>
            <a:off x="6227763" y="4868863"/>
            <a:ext cx="2916237" cy="43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a:xfrm>
            <a:off x="250825" y="806450"/>
            <a:ext cx="8893175" cy="533400"/>
          </a:xfrm>
        </p:spPr>
        <p:txBody>
          <a:bodyPr/>
          <a:lstStyle/>
          <a:p>
            <a:r>
              <a:rPr lang="en-GB" sz="3600"/>
              <a:t>Phases of drug development</a:t>
            </a:r>
          </a:p>
        </p:txBody>
      </p:sp>
      <p:sp>
        <p:nvSpPr>
          <p:cNvPr id="172035" name="Rectangle 3"/>
          <p:cNvSpPr>
            <a:spLocks noGrp="1"/>
          </p:cNvSpPr>
          <p:nvPr>
            <p:ph type="body" idx="1"/>
          </p:nvPr>
        </p:nvSpPr>
        <p:spPr>
          <a:xfrm>
            <a:off x="334963" y="3860800"/>
            <a:ext cx="8415337" cy="330200"/>
          </a:xfrm>
        </p:spPr>
        <p:txBody>
          <a:bodyPr/>
          <a:lstStyle/>
          <a:p>
            <a:endParaRPr lang="en-US"/>
          </a:p>
        </p:txBody>
      </p:sp>
      <p:pic>
        <p:nvPicPr>
          <p:cNvPr id="172036" name="Picture 4" descr="ttgraph"/>
          <p:cNvPicPr>
            <a:picLocks noChangeAspect="1" noChangeArrowheads="1"/>
          </p:cNvPicPr>
          <p:nvPr/>
        </p:nvPicPr>
        <p:blipFill>
          <a:blip r:embed="rId2" cstate="print"/>
          <a:srcRect/>
          <a:stretch>
            <a:fillRect/>
          </a:stretch>
        </p:blipFill>
        <p:spPr bwMode="auto">
          <a:xfrm>
            <a:off x="0" y="1412875"/>
            <a:ext cx="2700338" cy="2030413"/>
          </a:xfrm>
          <a:prstGeom prst="rect">
            <a:avLst/>
          </a:prstGeom>
          <a:noFill/>
        </p:spPr>
      </p:pic>
      <p:pic>
        <p:nvPicPr>
          <p:cNvPr id="172037" name="Picture 5" descr="ttgraph2"/>
          <p:cNvPicPr>
            <a:picLocks noChangeAspect="1" noChangeArrowheads="1"/>
          </p:cNvPicPr>
          <p:nvPr/>
        </p:nvPicPr>
        <p:blipFill>
          <a:blip r:embed="rId3" cstate="print"/>
          <a:srcRect/>
          <a:stretch>
            <a:fillRect/>
          </a:stretch>
        </p:blipFill>
        <p:spPr bwMode="auto">
          <a:xfrm>
            <a:off x="6437313" y="1412875"/>
            <a:ext cx="2706687" cy="2089150"/>
          </a:xfrm>
          <a:prstGeom prst="rect">
            <a:avLst/>
          </a:prstGeom>
          <a:noFill/>
        </p:spPr>
      </p:pic>
      <p:sp>
        <p:nvSpPr>
          <p:cNvPr id="172039" name="Text Box 7"/>
          <p:cNvSpPr txBox="1">
            <a:spLocks noChangeArrowheads="1"/>
          </p:cNvSpPr>
          <p:nvPr/>
        </p:nvSpPr>
        <p:spPr bwMode="auto">
          <a:xfrm>
            <a:off x="5364163" y="1700213"/>
            <a:ext cx="1008062" cy="701675"/>
          </a:xfrm>
          <a:prstGeom prst="rect">
            <a:avLst/>
          </a:prstGeom>
          <a:noFill/>
          <a:ln w="9525">
            <a:noFill/>
            <a:miter lim="800000"/>
            <a:headEnd/>
            <a:tailEnd/>
          </a:ln>
          <a:effectLst/>
        </p:spPr>
        <p:txBody>
          <a:bodyPr>
            <a:spAutoFit/>
          </a:bodyPr>
          <a:lstStyle/>
          <a:p>
            <a:r>
              <a:rPr lang="en-GB" sz="4000"/>
              <a:t>=&gt;</a:t>
            </a:r>
            <a:r>
              <a:rPr lang="en-GB"/>
              <a:t> </a:t>
            </a:r>
          </a:p>
        </p:txBody>
      </p:sp>
      <p:pic>
        <p:nvPicPr>
          <p:cNvPr id="172040" name="Picture 8" descr="ttgraph3"/>
          <p:cNvPicPr>
            <a:picLocks noChangeAspect="1" noChangeArrowheads="1"/>
          </p:cNvPicPr>
          <p:nvPr/>
        </p:nvPicPr>
        <p:blipFill>
          <a:blip r:embed="rId4" cstate="print"/>
          <a:srcRect/>
          <a:stretch>
            <a:fillRect/>
          </a:stretch>
        </p:blipFill>
        <p:spPr bwMode="auto">
          <a:xfrm>
            <a:off x="0" y="4005263"/>
            <a:ext cx="2843213" cy="2233612"/>
          </a:xfrm>
          <a:prstGeom prst="rect">
            <a:avLst/>
          </a:prstGeom>
          <a:noFill/>
        </p:spPr>
      </p:pic>
      <p:pic>
        <p:nvPicPr>
          <p:cNvPr id="172042" name="Picture 10" descr="ttgrap4"/>
          <p:cNvPicPr>
            <a:picLocks noChangeAspect="1" noChangeArrowheads="1"/>
          </p:cNvPicPr>
          <p:nvPr/>
        </p:nvPicPr>
        <p:blipFill>
          <a:blip r:embed="rId5" cstate="print"/>
          <a:srcRect/>
          <a:stretch>
            <a:fillRect/>
          </a:stretch>
        </p:blipFill>
        <p:spPr bwMode="auto">
          <a:xfrm>
            <a:off x="2627313" y="1989138"/>
            <a:ext cx="2562225" cy="1781175"/>
          </a:xfrm>
          <a:prstGeom prst="rect">
            <a:avLst/>
          </a:prstGeom>
          <a:noFill/>
        </p:spPr>
      </p:pic>
      <p:pic>
        <p:nvPicPr>
          <p:cNvPr id="172046" name="Picture 14" descr="ttgaph3"/>
          <p:cNvPicPr>
            <a:picLocks noChangeAspect="1" noChangeArrowheads="1"/>
          </p:cNvPicPr>
          <p:nvPr/>
        </p:nvPicPr>
        <p:blipFill>
          <a:blip r:embed="rId6" cstate="print"/>
          <a:srcRect/>
          <a:stretch>
            <a:fillRect/>
          </a:stretch>
        </p:blipFill>
        <p:spPr bwMode="auto">
          <a:xfrm>
            <a:off x="5435600" y="3860800"/>
            <a:ext cx="2265363" cy="1644650"/>
          </a:xfrm>
          <a:prstGeom prst="rect">
            <a:avLst/>
          </a:prstGeom>
          <a:noFill/>
        </p:spPr>
      </p:pic>
      <p:pic>
        <p:nvPicPr>
          <p:cNvPr id="172047" name="Picture 15" descr="ttgr5"/>
          <p:cNvPicPr>
            <a:picLocks noChangeAspect="1" noChangeArrowheads="1"/>
          </p:cNvPicPr>
          <p:nvPr/>
        </p:nvPicPr>
        <p:blipFill>
          <a:blip r:embed="rId7" cstate="print"/>
          <a:srcRect/>
          <a:stretch>
            <a:fillRect/>
          </a:stretch>
        </p:blipFill>
        <p:spPr bwMode="auto">
          <a:xfrm>
            <a:off x="7092950" y="5010150"/>
            <a:ext cx="2051050" cy="1847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p:cNvSpPr>
          <p:nvPr>
            <p:ph type="title"/>
          </p:nvPr>
        </p:nvSpPr>
        <p:spPr/>
        <p:txBody>
          <a:bodyPr/>
          <a:lstStyle/>
          <a:p>
            <a:r>
              <a:rPr lang="en-GB"/>
              <a:t>Explanatory and pragmatic trials (Schwartz and Lellouch 1967)</a:t>
            </a:r>
          </a:p>
        </p:txBody>
      </p:sp>
      <p:sp>
        <p:nvSpPr>
          <p:cNvPr id="284675" name="Rectangle 3"/>
          <p:cNvSpPr>
            <a:spLocks noGrp="1"/>
          </p:cNvSpPr>
          <p:nvPr>
            <p:ph type="body" idx="1"/>
          </p:nvPr>
        </p:nvSpPr>
        <p:spPr>
          <a:xfrm>
            <a:off x="334963" y="1989138"/>
            <a:ext cx="8415337" cy="5080000"/>
          </a:xfrm>
        </p:spPr>
        <p:txBody>
          <a:bodyPr/>
          <a:lstStyle/>
          <a:p>
            <a:pPr>
              <a:buFontTx/>
              <a:buChar char="•"/>
            </a:pPr>
            <a:r>
              <a:rPr lang="en-GB"/>
              <a:t>Explanatory trials =&gt; to verify a biological hypothesis – study population well adapted to the problem at hand, homogeneous and low withdrawal rate</a:t>
            </a:r>
          </a:p>
          <a:p>
            <a:pPr>
              <a:buFontTx/>
              <a:buChar char="•"/>
            </a:pPr>
            <a:endParaRPr lang="en-GB"/>
          </a:p>
          <a:p>
            <a:pPr>
              <a:buFontTx/>
              <a:buChar char="•"/>
            </a:pPr>
            <a:r>
              <a:rPr lang="en-GB"/>
              <a:t>Pragmatic trials =&gt; to choose between two treatment. Usually complex interventions; no external validity beyond class of patients studied; trial should be representative of class of patients</a:t>
            </a:r>
          </a:p>
          <a:p>
            <a:pPr>
              <a:buFontTx/>
              <a:buChar char="•"/>
            </a:pPr>
            <a:endParaRPr lang="en-GB"/>
          </a:p>
          <a:p>
            <a:pPr>
              <a:buFontTx/>
              <a:buChar char="•"/>
            </a:pPr>
            <a:r>
              <a:rPr lang="en-GB"/>
              <a:t>Schwartz and Lellouch did not focus on the current beliefs that explanatory and pragmatic trials are different with respect to internal and external validity!</a:t>
            </a:r>
          </a:p>
          <a:p>
            <a:pPr>
              <a:buFontTx/>
              <a:buChar char="•"/>
            </a:pPr>
            <a:endParaRPr lang="en-GB"/>
          </a:p>
          <a:p>
            <a:pPr>
              <a:buFontTx/>
              <a:buChar char="•"/>
            </a:pP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a:xfrm>
            <a:off x="347663" y="806450"/>
            <a:ext cx="8318500" cy="533400"/>
          </a:xfrm>
        </p:spPr>
        <p:txBody>
          <a:bodyPr/>
          <a:lstStyle/>
          <a:p>
            <a:r>
              <a:rPr lang="en-GB" dirty="0" smtClean="0"/>
              <a:t>Exemplar trials</a:t>
            </a:r>
            <a:endParaRPr lang="en-GB" dirty="0"/>
          </a:p>
        </p:txBody>
      </p:sp>
      <p:sp>
        <p:nvSpPr>
          <p:cNvPr id="164867" name="Rectangle 3"/>
          <p:cNvSpPr>
            <a:spLocks noGrp="1"/>
          </p:cNvSpPr>
          <p:nvPr>
            <p:ph type="body" idx="1"/>
          </p:nvPr>
        </p:nvSpPr>
        <p:spPr>
          <a:xfrm>
            <a:off x="334963" y="1700213"/>
            <a:ext cx="8415337" cy="4572000"/>
          </a:xfrm>
        </p:spPr>
        <p:txBody>
          <a:bodyPr/>
          <a:lstStyle/>
          <a:p>
            <a:r>
              <a:rPr lang="en-GB" dirty="0"/>
              <a:t>-RETRO-PRO: the effectiveness of </a:t>
            </a:r>
            <a:r>
              <a:rPr lang="en-GB" dirty="0" err="1"/>
              <a:t>simvastatin</a:t>
            </a:r>
            <a:r>
              <a:rPr lang="en-GB" dirty="0"/>
              <a:t> compared to </a:t>
            </a:r>
            <a:r>
              <a:rPr lang="en-GB" dirty="0" err="1"/>
              <a:t>atorvastatin</a:t>
            </a:r>
            <a:r>
              <a:rPr lang="en-GB" dirty="0"/>
              <a:t>—a feasibility study  (ISRCTN33113202) </a:t>
            </a:r>
          </a:p>
          <a:p>
            <a:r>
              <a:rPr lang="en-GB" dirty="0"/>
              <a:t>	-’cold’ recruitment</a:t>
            </a:r>
          </a:p>
          <a:p>
            <a:r>
              <a:rPr lang="en-GB" dirty="0"/>
              <a:t>	-funded by </a:t>
            </a:r>
            <a:r>
              <a:rPr lang="en-GB" dirty="0" err="1"/>
              <a:t>Wellcome</a:t>
            </a:r>
            <a:r>
              <a:rPr lang="en-GB" dirty="0"/>
              <a:t> Trust</a:t>
            </a:r>
          </a:p>
          <a:p>
            <a:endParaRPr lang="en-GB" dirty="0"/>
          </a:p>
          <a:p>
            <a:r>
              <a:rPr lang="en-GB" dirty="0"/>
              <a:t>-</a:t>
            </a:r>
            <a:r>
              <a:rPr lang="en-GB" dirty="0" err="1"/>
              <a:t>eLUNG</a:t>
            </a:r>
            <a:r>
              <a:rPr lang="en-GB" dirty="0"/>
              <a:t>: the effectiveness of antibiotics compared to no antibiotics for exacerbations of chronic obstructive pulmonary disease: a feasibility study (ISRCTN72035428) </a:t>
            </a:r>
          </a:p>
          <a:p>
            <a:r>
              <a:rPr lang="en-GB" dirty="0"/>
              <a:t>	-’hot’ recruitment</a:t>
            </a:r>
          </a:p>
          <a:p>
            <a:r>
              <a:rPr lang="en-GB" dirty="0"/>
              <a:t>	-funded by the HTA NIHR</a:t>
            </a:r>
          </a:p>
          <a:p>
            <a:endParaRPr lang="en-GB" dirty="0"/>
          </a:p>
          <a:p>
            <a:r>
              <a:rPr lang="en-GB" dirty="0"/>
              <a:t>=&gt; Primary objective: to test </a:t>
            </a:r>
            <a:r>
              <a:rPr lang="en-GB" dirty="0" smtClean="0"/>
              <a:t>feasibility</a:t>
            </a:r>
          </a:p>
          <a:p>
            <a:r>
              <a:rPr lang="en-GB" dirty="0" smtClean="0"/>
              <a:t>Qualitative research on GP and patient perspectives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p:cNvSpPr>
          <p:nvPr>
            <p:ph type="title"/>
          </p:nvPr>
        </p:nvSpPr>
        <p:spPr/>
        <p:txBody>
          <a:bodyPr/>
          <a:lstStyle/>
          <a:p>
            <a:r>
              <a:rPr lang="en-GB" sz="3600"/>
              <a:t>Electronic Health Records:</a:t>
            </a:r>
            <a:br>
              <a:rPr lang="en-GB" sz="3600"/>
            </a:br>
            <a:r>
              <a:rPr lang="en-GB" sz="3600"/>
              <a:t>Clinical Practice Research Datalink</a:t>
            </a:r>
          </a:p>
        </p:txBody>
      </p:sp>
      <p:sp>
        <p:nvSpPr>
          <p:cNvPr id="287747" name="Rectangle 3"/>
          <p:cNvSpPr>
            <a:spLocks noGrp="1"/>
          </p:cNvSpPr>
          <p:nvPr>
            <p:ph type="body" idx="1"/>
          </p:nvPr>
        </p:nvSpPr>
        <p:spPr>
          <a:xfrm>
            <a:off x="323850" y="2276475"/>
            <a:ext cx="8415338" cy="3759200"/>
          </a:xfrm>
        </p:spPr>
        <p:txBody>
          <a:bodyPr/>
          <a:lstStyle/>
          <a:p>
            <a:pPr>
              <a:buFontTx/>
              <a:buChar char="•"/>
            </a:pPr>
            <a:r>
              <a:rPr lang="en-GB" dirty="0"/>
              <a:t>Central repository of </a:t>
            </a:r>
            <a:r>
              <a:rPr lang="en-GB" dirty="0" err="1"/>
              <a:t>anonymised</a:t>
            </a:r>
            <a:r>
              <a:rPr lang="en-GB" dirty="0"/>
              <a:t> EHRs</a:t>
            </a:r>
          </a:p>
          <a:p>
            <a:pPr>
              <a:buFontTx/>
              <a:buChar char="•"/>
            </a:pPr>
            <a:r>
              <a:rPr lang="en-GB" dirty="0"/>
              <a:t>EHR records of General Practitioners across the UK = central healthcare provider; EHR for record keeping </a:t>
            </a:r>
          </a:p>
          <a:p>
            <a:pPr>
              <a:buFontTx/>
              <a:buChar char="•"/>
            </a:pPr>
            <a:r>
              <a:rPr lang="en-GB" dirty="0"/>
              <a:t>About </a:t>
            </a:r>
            <a:r>
              <a:rPr lang="en-GB" dirty="0" smtClean="0"/>
              <a:t>5% </a:t>
            </a:r>
            <a:r>
              <a:rPr lang="en-GB" dirty="0"/>
              <a:t>of the population included</a:t>
            </a:r>
          </a:p>
          <a:p>
            <a:pPr>
              <a:buFontTx/>
              <a:buChar char="•"/>
            </a:pPr>
            <a:r>
              <a:rPr lang="en-GB" dirty="0"/>
              <a:t>Pseudo-</a:t>
            </a:r>
            <a:r>
              <a:rPr lang="en-GB" dirty="0" err="1"/>
              <a:t>anonymised</a:t>
            </a:r>
            <a:r>
              <a:rPr lang="en-GB" dirty="0"/>
              <a:t> records (using opt-out system)</a:t>
            </a:r>
          </a:p>
          <a:p>
            <a:pPr>
              <a:buFontTx/>
              <a:buChar char="•"/>
            </a:pPr>
            <a:r>
              <a:rPr lang="en-GB" dirty="0"/>
              <a:t>Linked to other datasets using NHS number (e.g. hospital data, death certificates, </a:t>
            </a:r>
            <a:r>
              <a:rPr lang="en-GB" dirty="0" smtClean="0"/>
              <a:t>registries)</a:t>
            </a:r>
            <a:endParaRPr lang="en-GB" dirty="0"/>
          </a:p>
          <a:p>
            <a:pPr>
              <a:buFontTx/>
              <a:buChar char="•"/>
            </a:pPr>
            <a:r>
              <a:rPr lang="en-GB" dirty="0"/>
              <a:t>Regular transmission of data from practice to CPRD (monthly update of research database; daily for trial practices</a:t>
            </a:r>
            <a:r>
              <a:rPr lang="en-GB" dirty="0" smtClean="0"/>
              <a:t>)</a:t>
            </a:r>
          </a:p>
          <a:p>
            <a:pPr>
              <a:buFontTx/>
              <a:buChar char="•"/>
            </a:pPr>
            <a:endParaRPr lang="en-GB" dirty="0" smtClean="0"/>
          </a:p>
          <a:p>
            <a:pPr>
              <a:buFontTx/>
              <a:buChar char="•"/>
            </a:pPr>
            <a:r>
              <a:rPr lang="en-GB" dirty="0" err="1" smtClean="0"/>
              <a:t>ResearchOne</a:t>
            </a:r>
            <a:r>
              <a:rPr lang="en-GB" dirty="0" smtClean="0"/>
              <a:t> alternative to CPRD</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9036496" cy="1012974"/>
          </a:xfrm>
        </p:spPr>
        <p:txBody>
          <a:bodyPr>
            <a:normAutofit fontScale="90000"/>
          </a:bodyPr>
          <a:lstStyle/>
          <a:p>
            <a:r>
              <a:rPr lang="en-GB" dirty="0" smtClean="0"/>
              <a:t>Drop-out rates of practices at each step in the recruitment and approval procedure </a:t>
            </a:r>
            <a:br>
              <a:rPr lang="en-GB" dirty="0" smtClean="0"/>
            </a:br>
            <a:endParaRPr lang="en-GB" dirty="0"/>
          </a:p>
        </p:txBody>
      </p:sp>
      <p:sp>
        <p:nvSpPr>
          <p:cNvPr id="3" name="Content Placeholder 2"/>
          <p:cNvSpPr>
            <a:spLocks noGrp="1"/>
          </p:cNvSpPr>
          <p:nvPr>
            <p:ph idx="1"/>
          </p:nvPr>
        </p:nvSpPr>
        <p:spPr/>
        <p:txBody>
          <a:bodyPr/>
          <a:lstStyle/>
          <a:p>
            <a:endParaRPr lang="en-GB" dirty="0"/>
          </a:p>
        </p:txBody>
      </p:sp>
      <p:graphicFrame>
        <p:nvGraphicFramePr>
          <p:cNvPr id="76802" name="Object 2"/>
          <p:cNvGraphicFramePr>
            <a:graphicFrameLocks noChangeAspect="1"/>
          </p:cNvGraphicFramePr>
          <p:nvPr/>
        </p:nvGraphicFramePr>
        <p:xfrm>
          <a:off x="395536" y="1700808"/>
          <a:ext cx="8568952" cy="4896544"/>
        </p:xfrm>
        <a:graphic>
          <a:graphicData uri="http://schemas.openxmlformats.org/presentationml/2006/ole">
            <mc:AlternateContent xmlns:mc="http://schemas.openxmlformats.org/markup-compatibility/2006">
              <mc:Choice xmlns:v="urn:schemas-microsoft-com:vml" Requires="v">
                <p:oleObj spid="_x0000_s1027" name="Document" r:id="rId4" imgW="5441896" imgH="3520103" progId="Word.Document.12">
                  <p:embed/>
                </p:oleObj>
              </mc:Choice>
              <mc:Fallback>
                <p:oleObj name="Document" r:id="rId4" imgW="5441896" imgH="3520103"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700808"/>
                        <a:ext cx="856895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ptB45A.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1117</Words>
  <Application>Microsoft Office PowerPoint</Application>
  <PresentationFormat>On-screen Show (4:3)</PresentationFormat>
  <Paragraphs>112</Paragraphs>
  <Slides>24</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Office Theme</vt:lpstr>
      <vt:lpstr>1_Default Design</vt:lpstr>
      <vt:lpstr>pptB45A.tmp</vt:lpstr>
      <vt:lpstr>Document</vt:lpstr>
      <vt:lpstr>PowerPoint Presentation</vt:lpstr>
      <vt:lpstr>PowerPoint Presentation</vt:lpstr>
      <vt:lpstr>PowerPoint Presentation</vt:lpstr>
      <vt:lpstr>PowerPoint Presentation</vt:lpstr>
      <vt:lpstr>Phases of drug development</vt:lpstr>
      <vt:lpstr>Explanatory and pragmatic trials (Schwartz and Lellouch 1967)</vt:lpstr>
      <vt:lpstr>Exemplar trials</vt:lpstr>
      <vt:lpstr>Electronic Health Records: Clinical Practice Research Datalink</vt:lpstr>
      <vt:lpstr>Drop-out rates of practices at each step in the recruitment and approval procedure  </vt:lpstr>
      <vt:lpstr>IT system in EHR trials</vt:lpstr>
      <vt:lpstr>Pop-up boxes - flags for eLung and Retropro</vt:lpstr>
      <vt:lpstr>Selection of eligible patients</vt:lpstr>
      <vt:lpstr>Recruitment of patients</vt:lpstr>
      <vt:lpstr>Monitoring of LEPIS</vt:lpstr>
      <vt:lpstr>Follow-up in trials</vt:lpstr>
      <vt:lpstr>Characteristics of Retropro and non-trial participants</vt:lpstr>
      <vt:lpstr>  Positive factors influencing the GP decision on participation in eLung</vt:lpstr>
      <vt:lpstr>Negative factors influencing the GP decision on participation in eLung</vt:lpstr>
      <vt:lpstr>Most important factors influencing the GP decision to accept or decline</vt:lpstr>
      <vt:lpstr>Qualitative feedback of eLung participants</vt:lpstr>
      <vt:lpstr>PowerPoint Presentation</vt:lpstr>
      <vt:lpstr>Cluster Randomised Trials and Electronic Patient Records</vt:lpstr>
      <vt:lpstr>Data Quality of routinely collected data  – different views</vt:lpstr>
      <vt:lpstr>Discussion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vgtgtbtggtgt</dc:title>
  <dc:creator>Sarah Helsby</dc:creator>
  <cp:lastModifiedBy>oadeogun</cp:lastModifiedBy>
  <cp:revision>44</cp:revision>
  <dcterms:created xsi:type="dcterms:W3CDTF">2013-04-10T08:17:02Z</dcterms:created>
  <dcterms:modified xsi:type="dcterms:W3CDTF">2014-09-25T08:32:46Z</dcterms:modified>
</cp:coreProperties>
</file>