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89" r:id="rId4"/>
    <p:sldId id="290" r:id="rId5"/>
    <p:sldId id="291" r:id="rId6"/>
    <p:sldId id="292" r:id="rId7"/>
    <p:sldId id="293" r:id="rId8"/>
    <p:sldId id="294" r:id="rId9"/>
    <p:sldId id="295" r:id="rId10"/>
    <p:sldId id="296" r:id="rId11"/>
    <p:sldId id="297" r:id="rId12"/>
    <p:sldId id="298" r:id="rId13"/>
    <p:sldId id="299" r:id="rId14"/>
    <p:sldId id="312" r:id="rId15"/>
    <p:sldId id="313" r:id="rId16"/>
    <p:sldId id="31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1470"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89A499-A122-4F58-B100-D56392828876}" type="datetimeFigureOut">
              <a:rPr lang="en-GB" smtClean="0"/>
              <a:t>12/08/2014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ED311-F07D-499E-8816-67BC1F5960F1}" type="slidenum">
              <a:rPr lang="en-GB" smtClean="0"/>
              <a:t>‹#›</a:t>
            </a:fld>
            <a:endParaRPr lang="en-GB"/>
          </a:p>
        </p:txBody>
      </p:sp>
    </p:spTree>
    <p:extLst>
      <p:ext uri="{BB962C8B-B14F-4D97-AF65-F5344CB8AC3E}">
        <p14:creationId xmlns:p14="http://schemas.microsoft.com/office/powerpoint/2010/main" val="4036514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D075D62-D5E0-49D0-B9C1-CD4D1C234A0E}" type="slidenum">
              <a:rPr lang="en-US"/>
              <a:pPr/>
              <a:t>2</a:t>
            </a:fld>
            <a:endParaRPr lang="en-US" dirty="0"/>
          </a:p>
        </p:txBody>
      </p:sp>
      <p:sp>
        <p:nvSpPr>
          <p:cNvPr id="43011" name="Rectangle 2"/>
          <p:cNvSpPr>
            <a:spLocks noGrp="1" noRot="1" noChangeAspect="1" noChangeArrowheads="1" noTextEdit="1"/>
          </p:cNvSpPr>
          <p:nvPr>
            <p:ph type="sldImg"/>
          </p:nvPr>
        </p:nvSpPr>
        <p:spPr>
          <a:xfrm>
            <a:off x="1144588" y="685800"/>
            <a:ext cx="4573587" cy="3429000"/>
          </a:xfrm>
          <a:ln/>
        </p:spPr>
      </p:sp>
      <p:sp>
        <p:nvSpPr>
          <p:cNvPr id="43012" name="Rectangle 3"/>
          <p:cNvSpPr>
            <a:spLocks noGrp="1" noChangeArrowheads="1"/>
          </p:cNvSpPr>
          <p:nvPr>
            <p:ph type="body" idx="1"/>
          </p:nvPr>
        </p:nvSpPr>
        <p:spPr>
          <a:xfrm>
            <a:off x="914508" y="4345374"/>
            <a:ext cx="5028986" cy="4112900"/>
          </a:xfrm>
          <a:noFill/>
          <a:ln/>
        </p:spPr>
        <p:txBody>
          <a:bodyPr/>
          <a:lstStyle/>
          <a:p>
            <a:r>
              <a:rPr lang="en-US" sz="1000" dirty="0"/>
              <a:t>So before the days of auto-prompts GP’s recruited patients directly using a more paper based method, this brought with it a few problems or hurdles to recruiting</a:t>
            </a:r>
          </a:p>
          <a:p>
            <a:endParaRPr lang="en-US" sz="1000" b="1" dirty="0"/>
          </a:p>
          <a:p>
            <a:r>
              <a:rPr lang="en-US" sz="1000" b="1" dirty="0"/>
              <a:t>Past problems with paper based recruitment</a:t>
            </a:r>
          </a:p>
          <a:p>
            <a:endParaRPr lang="en-US" sz="1000" dirty="0"/>
          </a:p>
          <a:p>
            <a:pPr>
              <a:lnSpc>
                <a:spcPct val="90000"/>
              </a:lnSpc>
              <a:spcBef>
                <a:spcPct val="40000"/>
              </a:spcBef>
              <a:spcAft>
                <a:spcPct val="20000"/>
              </a:spcAft>
              <a:buClr>
                <a:schemeClr val="accent2"/>
              </a:buClr>
              <a:buSzPct val="40000"/>
              <a:buFont typeface="Monotype Sorts" pitchFamily="2" charset="2"/>
              <a:buChar char="l"/>
            </a:pPr>
            <a:r>
              <a:rPr lang="en-GB" sz="1000" dirty="0"/>
              <a:t>Restricted time in the consultation making it impractical to undertake additional recruitment-specific tasks</a:t>
            </a:r>
          </a:p>
          <a:p>
            <a:pPr>
              <a:spcBef>
                <a:spcPct val="0"/>
              </a:spcBef>
            </a:pPr>
            <a:endParaRPr lang="en-US" sz="1000" dirty="0"/>
          </a:p>
          <a:p>
            <a:pPr>
              <a:spcBef>
                <a:spcPct val="0"/>
              </a:spcBef>
              <a:buFontTx/>
              <a:buChar char="•"/>
            </a:pPr>
            <a:r>
              <a:rPr lang="en-US" sz="1000" dirty="0"/>
              <a:t>When GPs did remember at the appropriate time the additional tasks involved add to the consultation time putting pressure on the GPs</a:t>
            </a:r>
          </a:p>
          <a:p>
            <a:pPr>
              <a:spcBef>
                <a:spcPct val="0"/>
              </a:spcBef>
            </a:pPr>
            <a:endParaRPr lang="en-US" sz="1000" dirty="0"/>
          </a:p>
          <a:p>
            <a:pPr>
              <a:spcBef>
                <a:spcPct val="50000"/>
              </a:spcBef>
              <a:buClr>
                <a:schemeClr val="accent2"/>
              </a:buClr>
              <a:buSzPct val="40000"/>
              <a:buFont typeface="Monotype Sorts" pitchFamily="2" charset="2"/>
              <a:buChar char="l"/>
            </a:pPr>
            <a:r>
              <a:rPr lang="en-GB" sz="1000" dirty="0"/>
              <a:t>Busy doctors not remembering the study during the consultation</a:t>
            </a:r>
          </a:p>
          <a:p>
            <a:pPr>
              <a:spcBef>
                <a:spcPct val="0"/>
              </a:spcBef>
            </a:pPr>
            <a:endParaRPr lang="en-US" sz="1000" dirty="0"/>
          </a:p>
          <a:p>
            <a:pPr>
              <a:spcBef>
                <a:spcPct val="0"/>
              </a:spcBef>
              <a:buFontTx/>
              <a:buChar char="•"/>
            </a:pPr>
            <a:r>
              <a:rPr lang="en-US" sz="1000" dirty="0"/>
              <a:t>Study information was not always to hand,</a:t>
            </a:r>
          </a:p>
          <a:p>
            <a:pPr>
              <a:spcBef>
                <a:spcPct val="0"/>
              </a:spcBef>
            </a:pPr>
            <a:endParaRPr lang="en-US" sz="1000" dirty="0"/>
          </a:p>
          <a:p>
            <a:pPr>
              <a:spcBef>
                <a:spcPct val="0"/>
              </a:spcBef>
              <a:buFontTx/>
              <a:buChar char="•"/>
            </a:pPr>
            <a:r>
              <a:rPr lang="en-US" sz="1000" dirty="0"/>
              <a:t>GPs sometimes intentionally filtered out patients for social reasons, or because of other morbidities, rather than the clinical inclusion or exclusion criteria specified in the trial eligibility criteria</a:t>
            </a:r>
          </a:p>
          <a:p>
            <a:endParaRPr lang="en-GB" sz="1000" dirty="0"/>
          </a:p>
          <a:p>
            <a:endParaRPr lang="en-GB" sz="1000" dirty="0"/>
          </a:p>
        </p:txBody>
      </p:sp>
    </p:spTree>
    <p:extLst>
      <p:ext uri="{BB962C8B-B14F-4D97-AF65-F5344CB8AC3E}">
        <p14:creationId xmlns:p14="http://schemas.microsoft.com/office/powerpoint/2010/main" val="850547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11</a:t>
            </a:fld>
            <a:endParaRPr lang="en-US"/>
          </a:p>
        </p:txBody>
      </p:sp>
    </p:spTree>
    <p:extLst>
      <p:ext uri="{BB962C8B-B14F-4D97-AF65-F5344CB8AC3E}">
        <p14:creationId xmlns:p14="http://schemas.microsoft.com/office/powerpoint/2010/main" val="1446586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12</a:t>
            </a:fld>
            <a:endParaRPr lang="en-US"/>
          </a:p>
        </p:txBody>
      </p:sp>
    </p:spTree>
    <p:extLst>
      <p:ext uri="{BB962C8B-B14F-4D97-AF65-F5344CB8AC3E}">
        <p14:creationId xmlns:p14="http://schemas.microsoft.com/office/powerpoint/2010/main" val="4104294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FFC4D32-07A2-4CA7-8CE6-A710E814C666}" type="slidenum">
              <a:rPr lang="en-GB" smtClean="0"/>
              <a:pPr>
                <a:defRPr/>
              </a:pPr>
              <a:t>13</a:t>
            </a:fld>
            <a:endParaRPr lang="en-GB"/>
          </a:p>
        </p:txBody>
      </p:sp>
    </p:spTree>
    <p:extLst>
      <p:ext uri="{BB962C8B-B14F-4D97-AF65-F5344CB8AC3E}">
        <p14:creationId xmlns:p14="http://schemas.microsoft.com/office/powerpoint/2010/main" val="2556706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14</a:t>
            </a:fld>
            <a:endParaRPr lang="en-US"/>
          </a:p>
        </p:txBody>
      </p:sp>
    </p:spTree>
    <p:extLst>
      <p:ext uri="{BB962C8B-B14F-4D97-AF65-F5344CB8AC3E}">
        <p14:creationId xmlns:p14="http://schemas.microsoft.com/office/powerpoint/2010/main" val="13600057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9AA64E8-8B0F-4FFD-AB28-73241787EBB0}" type="slidenum">
              <a:rPr lang="en-GB" smtClean="0">
                <a:solidFill>
                  <a:srgbClr val="000000"/>
                </a:solidFill>
              </a:rPr>
              <a:pPr eaLnBrk="1" hangingPunct="1"/>
              <a:t>15</a:t>
            </a:fld>
            <a:endParaRPr lang="en-GB" smtClean="0">
              <a:solidFill>
                <a:srgbClr val="000000"/>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extLst>
      <p:ext uri="{BB962C8B-B14F-4D97-AF65-F5344CB8AC3E}">
        <p14:creationId xmlns:p14="http://schemas.microsoft.com/office/powerpoint/2010/main" val="764383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92044F3-73D9-4DDA-912A-D20B2B459A0E}" type="slidenum">
              <a:rPr lang="en-US"/>
              <a:pPr/>
              <a:t>3</a:t>
            </a:fld>
            <a:endParaRPr lang="en-US" dirty="0"/>
          </a:p>
        </p:txBody>
      </p:sp>
      <p:sp>
        <p:nvSpPr>
          <p:cNvPr id="45059" name="Rectangle 2"/>
          <p:cNvSpPr>
            <a:spLocks noGrp="1" noRot="1" noChangeAspect="1" noChangeArrowheads="1" noTextEdit="1"/>
          </p:cNvSpPr>
          <p:nvPr>
            <p:ph type="sldImg"/>
          </p:nvPr>
        </p:nvSpPr>
        <p:spPr>
          <a:xfrm>
            <a:off x="1292225" y="796925"/>
            <a:ext cx="4276725" cy="3206750"/>
          </a:xfrm>
          <a:ln/>
        </p:spPr>
      </p:sp>
      <p:sp>
        <p:nvSpPr>
          <p:cNvPr id="45060" name="Rectangle 3"/>
          <p:cNvSpPr>
            <a:spLocks noGrp="1" noChangeArrowheads="1"/>
          </p:cNvSpPr>
          <p:nvPr>
            <p:ph type="body" idx="1"/>
          </p:nvPr>
        </p:nvSpPr>
        <p:spPr>
          <a:xfrm>
            <a:off x="916112" y="4345376"/>
            <a:ext cx="5025782" cy="3851183"/>
          </a:xfrm>
          <a:noFill/>
          <a:ln/>
        </p:spPr>
        <p:txBody>
          <a:bodyPr/>
          <a:lstStyle/>
          <a:p>
            <a:r>
              <a:rPr lang="en-US" dirty="0" smtClean="0"/>
              <a:t> </a:t>
            </a:r>
            <a:endParaRPr lang="en-US" u="sng" dirty="0" smtClean="0"/>
          </a:p>
        </p:txBody>
      </p:sp>
      <p:sp>
        <p:nvSpPr>
          <p:cNvPr id="45061" name="Text Box 4"/>
          <p:cNvSpPr txBox="1">
            <a:spLocks noChangeArrowheads="1"/>
          </p:cNvSpPr>
          <p:nvPr/>
        </p:nvSpPr>
        <p:spPr bwMode="auto">
          <a:xfrm>
            <a:off x="1141934" y="4491586"/>
            <a:ext cx="4574135" cy="4343040"/>
          </a:xfrm>
          <a:prstGeom prst="rect">
            <a:avLst/>
          </a:prstGeom>
          <a:noFill/>
          <a:ln w="12700">
            <a:noFill/>
            <a:miter lim="800000"/>
            <a:headEnd/>
            <a:tailEnd/>
          </a:ln>
        </p:spPr>
        <p:txBody>
          <a:bodyPr lIns="94796" tIns="47399" rIns="94796" bIns="47399">
            <a:spAutoFit/>
          </a:bodyPr>
          <a:lstStyle/>
          <a:p>
            <a:pPr defTabSz="948674">
              <a:spcBef>
                <a:spcPct val="50000"/>
              </a:spcBef>
            </a:pPr>
            <a:r>
              <a:rPr lang="en-US" sz="1200" dirty="0">
                <a:latin typeface="Times New Roman" pitchFamily="18" charset="0"/>
              </a:rPr>
              <a:t>In order to help overcome some of these barriers we considered automating the process. We had several aims:-</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We wanted to set up an automatic system that would flag up appropriate patients to the GPs using the read code triggers that they were routinely recording.</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We wanted to ensure that the appropriate information about the trial was immediately available to the GP so that they could discuss the trial with the patient in an informed manner and not have to search for relevant paper work</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Vitally, we wanted to make the process more efficient so that it had less of an impact on the consultation time</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And finally we wanted to remove the administrative burden from the GP completely be setting up the practice system in such a way that would allow us to automatically print off patient specific consent and referral forms that could be faxed directly to our centre</a:t>
            </a:r>
            <a:endParaRPr lang="en-US" sz="1800" dirty="0">
              <a:latin typeface="Times New Roman" pitchFamily="18" charset="0"/>
            </a:endParaRPr>
          </a:p>
        </p:txBody>
      </p:sp>
    </p:spTree>
    <p:extLst>
      <p:ext uri="{BB962C8B-B14F-4D97-AF65-F5344CB8AC3E}">
        <p14:creationId xmlns:p14="http://schemas.microsoft.com/office/powerpoint/2010/main" val="206754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92044F3-73D9-4DDA-912A-D20B2B459A0E}" type="slidenum">
              <a:rPr lang="en-US"/>
              <a:pPr/>
              <a:t>4</a:t>
            </a:fld>
            <a:endParaRPr lang="en-US" dirty="0"/>
          </a:p>
        </p:txBody>
      </p:sp>
      <p:sp>
        <p:nvSpPr>
          <p:cNvPr id="45059" name="Rectangle 2"/>
          <p:cNvSpPr>
            <a:spLocks noGrp="1" noRot="1" noChangeAspect="1" noChangeArrowheads="1" noTextEdit="1"/>
          </p:cNvSpPr>
          <p:nvPr>
            <p:ph type="sldImg"/>
          </p:nvPr>
        </p:nvSpPr>
        <p:spPr>
          <a:xfrm>
            <a:off x="1292225" y="796925"/>
            <a:ext cx="4276725" cy="3206750"/>
          </a:xfrm>
          <a:ln/>
        </p:spPr>
      </p:sp>
      <p:sp>
        <p:nvSpPr>
          <p:cNvPr id="45060" name="Rectangle 3"/>
          <p:cNvSpPr>
            <a:spLocks noGrp="1" noChangeArrowheads="1"/>
          </p:cNvSpPr>
          <p:nvPr>
            <p:ph type="body" idx="1"/>
          </p:nvPr>
        </p:nvSpPr>
        <p:spPr>
          <a:xfrm>
            <a:off x="916112" y="4345376"/>
            <a:ext cx="5025782" cy="3851183"/>
          </a:xfrm>
          <a:noFill/>
          <a:ln/>
        </p:spPr>
        <p:txBody>
          <a:bodyPr/>
          <a:lstStyle/>
          <a:p>
            <a:r>
              <a:rPr lang="en-US" dirty="0" smtClean="0"/>
              <a:t> </a:t>
            </a:r>
            <a:endParaRPr lang="en-US" u="sng" dirty="0" smtClean="0"/>
          </a:p>
        </p:txBody>
      </p:sp>
      <p:sp>
        <p:nvSpPr>
          <p:cNvPr id="45061" name="Text Box 4"/>
          <p:cNvSpPr txBox="1">
            <a:spLocks noChangeArrowheads="1"/>
          </p:cNvSpPr>
          <p:nvPr/>
        </p:nvSpPr>
        <p:spPr bwMode="auto">
          <a:xfrm>
            <a:off x="1141934" y="4491586"/>
            <a:ext cx="4574135" cy="4343040"/>
          </a:xfrm>
          <a:prstGeom prst="rect">
            <a:avLst/>
          </a:prstGeom>
          <a:noFill/>
          <a:ln w="12700">
            <a:noFill/>
            <a:miter lim="800000"/>
            <a:headEnd/>
            <a:tailEnd/>
          </a:ln>
        </p:spPr>
        <p:txBody>
          <a:bodyPr lIns="94796" tIns="47399" rIns="94796" bIns="47399">
            <a:spAutoFit/>
          </a:bodyPr>
          <a:lstStyle/>
          <a:p>
            <a:pPr defTabSz="948674">
              <a:spcBef>
                <a:spcPct val="50000"/>
              </a:spcBef>
            </a:pPr>
            <a:r>
              <a:rPr lang="en-US" sz="1200" dirty="0">
                <a:latin typeface="Times New Roman" pitchFamily="18" charset="0"/>
              </a:rPr>
              <a:t>In order to help overcome some of these barriers we considered automating the process. We had several aims:-</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We wanted to set up an automatic system that would flag up appropriate patients to the GPs using the read code triggers that they were routinely recording.</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We wanted to ensure that the appropriate information about the trial was immediately available to the GP so that they could discuss the trial with the patient in an informed manner and not have to search for relevant paper work</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Vitally, we wanted to make the process more efficient so that it had less of an impact on the consultation time</a:t>
            </a:r>
          </a:p>
          <a:p>
            <a:pPr defTabSz="948674">
              <a:spcBef>
                <a:spcPct val="50000"/>
              </a:spcBef>
            </a:pPr>
            <a:endParaRPr lang="en-US" sz="1200" dirty="0">
              <a:latin typeface="Times New Roman" pitchFamily="18" charset="0"/>
            </a:endParaRPr>
          </a:p>
          <a:p>
            <a:pPr defTabSz="948674">
              <a:spcBef>
                <a:spcPct val="50000"/>
              </a:spcBef>
            </a:pPr>
            <a:r>
              <a:rPr lang="en-US" sz="1200" dirty="0">
                <a:latin typeface="Times New Roman" pitchFamily="18" charset="0"/>
              </a:rPr>
              <a:t>And finally we wanted to remove the administrative burden from the GP completely be setting up the practice system in such a way that would allow us to automatically print off patient specific consent and referral forms that could be faxed directly to our centre</a:t>
            </a:r>
            <a:endParaRPr lang="en-US" sz="1800" dirty="0">
              <a:latin typeface="Times New Roman" pitchFamily="18" charset="0"/>
            </a:endParaRPr>
          </a:p>
        </p:txBody>
      </p:sp>
    </p:spTree>
    <p:extLst>
      <p:ext uri="{BB962C8B-B14F-4D97-AF65-F5344CB8AC3E}">
        <p14:creationId xmlns:p14="http://schemas.microsoft.com/office/powerpoint/2010/main" val="72471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FBF6248C-D1AF-4481-9B7D-1380D7C44608}" type="slidenum">
              <a:rPr lang="en-US"/>
              <a:pPr/>
              <a:t>5</a:t>
            </a:fld>
            <a:endParaRPr lang="en-US" dirty="0"/>
          </a:p>
        </p:txBody>
      </p:sp>
      <p:sp>
        <p:nvSpPr>
          <p:cNvPr id="44035" name="Rectangle 7"/>
          <p:cNvSpPr txBox="1">
            <a:spLocks noGrp="1" noChangeArrowheads="1"/>
          </p:cNvSpPr>
          <p:nvPr/>
        </p:nvSpPr>
        <p:spPr bwMode="auto">
          <a:xfrm>
            <a:off x="3885454" y="8689287"/>
            <a:ext cx="2972547" cy="454714"/>
          </a:xfrm>
          <a:prstGeom prst="rect">
            <a:avLst/>
          </a:prstGeom>
          <a:noFill/>
          <a:ln w="9525">
            <a:noFill/>
            <a:miter lim="800000"/>
            <a:headEnd/>
            <a:tailEnd/>
          </a:ln>
        </p:spPr>
        <p:txBody>
          <a:bodyPr lIns="96163" tIns="48081" rIns="96163" bIns="48081" anchor="b"/>
          <a:lstStyle/>
          <a:p>
            <a:pPr algn="r" defTabSz="961472"/>
            <a:fld id="{91727476-6D34-4D3A-AED6-CE80D848491C}" type="slidenum">
              <a:rPr lang="en-US" sz="1200">
                <a:latin typeface="Times New Roman" pitchFamily="18" charset="0"/>
              </a:rPr>
              <a:pPr algn="r" defTabSz="961472"/>
              <a:t>5</a:t>
            </a:fld>
            <a:endParaRPr lang="en-US" sz="1200" dirty="0">
              <a:latin typeface="Times New Roman" pitchFamily="18" charset="0"/>
            </a:endParaRPr>
          </a:p>
        </p:txBody>
      </p:sp>
      <p:sp>
        <p:nvSpPr>
          <p:cNvPr id="44036" name="Rectangle 2"/>
          <p:cNvSpPr>
            <a:spLocks noGrp="1" noRot="1" noChangeAspect="1" noChangeArrowheads="1" noTextEdit="1"/>
          </p:cNvSpPr>
          <p:nvPr>
            <p:ph type="sldImg"/>
          </p:nvPr>
        </p:nvSpPr>
        <p:spPr>
          <a:xfrm>
            <a:off x="1296988" y="800100"/>
            <a:ext cx="4262437" cy="3195638"/>
          </a:xfrm>
          <a:ln/>
        </p:spPr>
      </p:sp>
      <p:sp>
        <p:nvSpPr>
          <p:cNvPr id="44037" name="Rectangle 3"/>
          <p:cNvSpPr>
            <a:spLocks noGrp="1" noChangeArrowheads="1"/>
          </p:cNvSpPr>
          <p:nvPr>
            <p:ph type="body" idx="1"/>
          </p:nvPr>
        </p:nvSpPr>
        <p:spPr>
          <a:xfrm>
            <a:off x="229028" y="4205014"/>
            <a:ext cx="5866616" cy="4938988"/>
          </a:xfrm>
          <a:noFill/>
          <a:ln/>
        </p:spPr>
        <p:txBody>
          <a:bodyPr lIns="96163" tIns="48081" rIns="96163" bIns="48081"/>
          <a:lstStyle/>
          <a:p>
            <a:r>
              <a:rPr lang="en-US" sz="900" b="1" dirty="0" smtClean="0"/>
              <a:t>READ TITLE FROM SLIDE</a:t>
            </a:r>
            <a:r>
              <a:rPr lang="en-US" sz="900" dirty="0" smtClean="0"/>
              <a:t> </a:t>
            </a:r>
          </a:p>
          <a:p>
            <a:r>
              <a:rPr lang="en-US" sz="900" dirty="0" smtClean="0"/>
              <a:t>The final graphs shows you the IMPACT ……….. on PATIENT RECRUITMENT </a:t>
            </a:r>
          </a:p>
          <a:p>
            <a:endParaRPr lang="en-US" sz="900" dirty="0" smtClean="0"/>
          </a:p>
          <a:p>
            <a:r>
              <a:rPr lang="en-US" sz="900" dirty="0" smtClean="0"/>
              <a:t>For our low back pain trial there were two groups of practices A &amp; B</a:t>
            </a:r>
          </a:p>
          <a:p>
            <a:endParaRPr lang="en-US" sz="900" dirty="0" smtClean="0"/>
          </a:p>
          <a:p>
            <a:r>
              <a:rPr lang="en-US" sz="900" dirty="0" smtClean="0"/>
              <a:t>Initially both sets of practices were using a manual paper-based method of recruitment </a:t>
            </a:r>
          </a:p>
          <a:p>
            <a:endParaRPr lang="en-US" sz="900" dirty="0" smtClean="0"/>
          </a:p>
          <a:p>
            <a:r>
              <a:rPr lang="en-US" sz="900" dirty="0" smtClean="0"/>
              <a:t>At the point shown by the dotted line </a:t>
            </a:r>
          </a:p>
          <a:p>
            <a:r>
              <a:rPr lang="en-US" sz="900" dirty="0" smtClean="0"/>
              <a:t>		in GROUP A practices (represented by the RED column) we installed an auto-prompt system </a:t>
            </a:r>
          </a:p>
          <a:p>
            <a:endParaRPr lang="en-US" sz="900" dirty="0" smtClean="0"/>
          </a:p>
          <a:p>
            <a:r>
              <a:rPr lang="en-US" sz="900" dirty="0" smtClean="0"/>
              <a:t>And you can see the effect that this had on the recruitment rate for the following months</a:t>
            </a:r>
          </a:p>
          <a:p>
            <a:r>
              <a:rPr lang="en-US" sz="900" dirty="0" smtClean="0"/>
              <a:t> In the automated practices the recruitment rate significantly increased  </a:t>
            </a:r>
          </a:p>
          <a:p>
            <a:r>
              <a:rPr lang="en-US" sz="900" dirty="0" smtClean="0"/>
              <a:t>As compared to those practices using the manual paper based system </a:t>
            </a:r>
          </a:p>
          <a:p>
            <a:r>
              <a:rPr lang="en-US" sz="900" dirty="0" smtClean="0"/>
              <a:t> </a:t>
            </a:r>
            <a:endParaRPr lang="en-GB" sz="900" dirty="0" smtClean="0"/>
          </a:p>
          <a:p>
            <a:pPr>
              <a:buFontTx/>
              <a:buChar char="•"/>
            </a:pPr>
            <a:r>
              <a:rPr lang="en-GB" sz="900" b="1" dirty="0" smtClean="0"/>
              <a:t>Autoprompt summary</a:t>
            </a:r>
          </a:p>
          <a:p>
            <a:r>
              <a:rPr lang="en-GB" sz="900" dirty="0" smtClean="0"/>
              <a:t>Automated processes are efficient and effective </a:t>
            </a:r>
          </a:p>
          <a:p>
            <a:r>
              <a:rPr lang="en-GB" sz="900" dirty="0" smtClean="0"/>
              <a:t>Reduced GP involvement, and admin burden</a:t>
            </a:r>
          </a:p>
          <a:p>
            <a:r>
              <a:rPr lang="en-GB" sz="900" dirty="0" smtClean="0"/>
              <a:t>Lead to a higher yield of patients</a:t>
            </a:r>
          </a:p>
          <a:p>
            <a:r>
              <a:rPr lang="en-GB" sz="900" dirty="0" smtClean="0"/>
              <a:t>Timely follow up after GP consultation</a:t>
            </a:r>
          </a:p>
          <a:p>
            <a:r>
              <a:rPr lang="en-GB" sz="900" dirty="0" smtClean="0"/>
              <a:t>Dedicated consent and “cooling-off” period provided</a:t>
            </a:r>
          </a:p>
          <a:p>
            <a:r>
              <a:rPr lang="en-GB" sz="900" dirty="0" smtClean="0"/>
              <a:t>Accurate data for mailing</a:t>
            </a:r>
          </a:p>
          <a:p>
            <a:endParaRPr lang="en-GB" sz="900" dirty="0" smtClean="0"/>
          </a:p>
          <a:p>
            <a:endParaRPr lang="en-US" sz="900" dirty="0" smtClean="0"/>
          </a:p>
          <a:p>
            <a:endParaRPr lang="en-GB" sz="900" dirty="0" smtClean="0"/>
          </a:p>
        </p:txBody>
      </p:sp>
    </p:spTree>
    <p:extLst>
      <p:ext uri="{BB962C8B-B14F-4D97-AF65-F5344CB8AC3E}">
        <p14:creationId xmlns:p14="http://schemas.microsoft.com/office/powerpoint/2010/main" val="3917775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6</a:t>
            </a:fld>
            <a:endParaRPr lang="en-US"/>
          </a:p>
        </p:txBody>
      </p:sp>
    </p:spTree>
    <p:extLst>
      <p:ext uri="{BB962C8B-B14F-4D97-AF65-F5344CB8AC3E}">
        <p14:creationId xmlns:p14="http://schemas.microsoft.com/office/powerpoint/2010/main" val="701694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34035" indent="-282321" eaLnBrk="0" hangingPunct="0">
              <a:defRPr>
                <a:solidFill>
                  <a:schemeClr val="tx1"/>
                </a:solidFill>
                <a:latin typeface="Arial" charset="0"/>
              </a:defRPr>
            </a:lvl2pPr>
            <a:lvl3pPr marL="1129284" indent="-225857" eaLnBrk="0" hangingPunct="0">
              <a:defRPr>
                <a:solidFill>
                  <a:schemeClr val="tx1"/>
                </a:solidFill>
                <a:latin typeface="Arial" charset="0"/>
              </a:defRPr>
            </a:lvl3pPr>
            <a:lvl4pPr marL="1580998" indent="-225857" eaLnBrk="0" hangingPunct="0">
              <a:defRPr>
                <a:solidFill>
                  <a:schemeClr val="tx1"/>
                </a:solidFill>
                <a:latin typeface="Arial" charset="0"/>
              </a:defRPr>
            </a:lvl4pPr>
            <a:lvl5pPr marL="2032711" indent="-225857" eaLnBrk="0" hangingPunct="0">
              <a:defRPr>
                <a:solidFill>
                  <a:schemeClr val="tx1"/>
                </a:solidFill>
                <a:latin typeface="Arial" charset="0"/>
              </a:defRPr>
            </a:lvl5pPr>
            <a:lvl6pPr marL="2484425" indent="-225857" eaLnBrk="0" fontAlgn="base" hangingPunct="0">
              <a:spcBef>
                <a:spcPct val="0"/>
              </a:spcBef>
              <a:spcAft>
                <a:spcPct val="0"/>
              </a:spcAft>
              <a:defRPr>
                <a:solidFill>
                  <a:schemeClr val="tx1"/>
                </a:solidFill>
                <a:latin typeface="Arial" charset="0"/>
              </a:defRPr>
            </a:lvl6pPr>
            <a:lvl7pPr marL="2936138" indent="-225857" eaLnBrk="0" fontAlgn="base" hangingPunct="0">
              <a:spcBef>
                <a:spcPct val="0"/>
              </a:spcBef>
              <a:spcAft>
                <a:spcPct val="0"/>
              </a:spcAft>
              <a:defRPr>
                <a:solidFill>
                  <a:schemeClr val="tx1"/>
                </a:solidFill>
                <a:latin typeface="Arial" charset="0"/>
              </a:defRPr>
            </a:lvl7pPr>
            <a:lvl8pPr marL="3387852" indent="-225857" eaLnBrk="0" fontAlgn="base" hangingPunct="0">
              <a:spcBef>
                <a:spcPct val="0"/>
              </a:spcBef>
              <a:spcAft>
                <a:spcPct val="0"/>
              </a:spcAft>
              <a:defRPr>
                <a:solidFill>
                  <a:schemeClr val="tx1"/>
                </a:solidFill>
                <a:latin typeface="Arial" charset="0"/>
              </a:defRPr>
            </a:lvl8pPr>
            <a:lvl9pPr marL="3839566" indent="-225857" eaLnBrk="0" fontAlgn="base" hangingPunct="0">
              <a:spcBef>
                <a:spcPct val="0"/>
              </a:spcBef>
              <a:spcAft>
                <a:spcPct val="0"/>
              </a:spcAft>
              <a:defRPr>
                <a:solidFill>
                  <a:schemeClr val="tx1"/>
                </a:solidFill>
                <a:latin typeface="Arial" charset="0"/>
              </a:defRPr>
            </a:lvl9pPr>
          </a:lstStyle>
          <a:p>
            <a:pPr eaLnBrk="1" hangingPunct="1"/>
            <a:fld id="{B056A48B-13A6-4342-827A-44598B393D64}" type="slidenum">
              <a:rPr lang="en-US" smtClean="0"/>
              <a:pPr eaLnBrk="1" hangingPunct="1"/>
              <a:t>7</a:t>
            </a:fld>
            <a:endParaRPr lang="en-US" smtClean="0"/>
          </a:p>
        </p:txBody>
      </p:sp>
    </p:spTree>
    <p:extLst>
      <p:ext uri="{BB962C8B-B14F-4D97-AF65-F5344CB8AC3E}">
        <p14:creationId xmlns:p14="http://schemas.microsoft.com/office/powerpoint/2010/main" val="2878627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8</a:t>
            </a:fld>
            <a:endParaRPr lang="en-US"/>
          </a:p>
        </p:txBody>
      </p:sp>
    </p:spTree>
    <p:extLst>
      <p:ext uri="{BB962C8B-B14F-4D97-AF65-F5344CB8AC3E}">
        <p14:creationId xmlns:p14="http://schemas.microsoft.com/office/powerpoint/2010/main" val="1995956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9</a:t>
            </a:fld>
            <a:endParaRPr lang="en-US"/>
          </a:p>
        </p:txBody>
      </p:sp>
    </p:spTree>
    <p:extLst>
      <p:ext uri="{BB962C8B-B14F-4D97-AF65-F5344CB8AC3E}">
        <p14:creationId xmlns:p14="http://schemas.microsoft.com/office/powerpoint/2010/main" val="314476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4CC08624-2A7B-4645-8CCB-440D47DDD6EB}" type="slidenum">
              <a:rPr lang="en-US" smtClean="0"/>
              <a:pPr>
                <a:defRPr/>
              </a:pPr>
              <a:t>10</a:t>
            </a:fld>
            <a:endParaRPr lang="en-US"/>
          </a:p>
        </p:txBody>
      </p:sp>
    </p:spTree>
    <p:extLst>
      <p:ext uri="{BB962C8B-B14F-4D97-AF65-F5344CB8AC3E}">
        <p14:creationId xmlns:p14="http://schemas.microsoft.com/office/powerpoint/2010/main" val="28828652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1010" y="5198852"/>
            <a:ext cx="1022350" cy="1441450"/>
          </a:xfrm>
          <a:prstGeom prst="rect">
            <a:avLst/>
          </a:prstGeom>
        </p:spPr>
      </p:pic>
      <p:pic>
        <p:nvPicPr>
          <p:cNvPr id="9" name="Picture 8" descr="primary-care-logo-BLOCK.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5167" y="233350"/>
            <a:ext cx="2825750" cy="1100101"/>
          </a:xfrm>
          <a:prstGeom prst="rect">
            <a:avLst/>
          </a:prstGeom>
        </p:spPr>
      </p:pic>
      <p:sp>
        <p:nvSpPr>
          <p:cNvPr id="10" name="Rectangle 9"/>
          <p:cNvSpPr/>
          <p:nvPr userDrawn="1"/>
        </p:nvSpPr>
        <p:spPr>
          <a:xfrm>
            <a:off x="6804248" y="116632"/>
            <a:ext cx="2232248" cy="12168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660232" y="312799"/>
            <a:ext cx="2109005" cy="824484"/>
          </a:xfrm>
          <a:prstGeom prst="rect">
            <a:avLst/>
          </a:prstGeom>
        </p:spPr>
      </p:pic>
    </p:spTree>
    <p:extLst>
      <p:ext uri="{BB962C8B-B14F-4D97-AF65-F5344CB8AC3E}">
        <p14:creationId xmlns:p14="http://schemas.microsoft.com/office/powerpoint/2010/main" val="31355958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764962"/>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90524"/>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613421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179460144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nihr_nhs_logo_s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08850" y="188913"/>
            <a:ext cx="1620838"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5"/>
          <p:cNvSpPr>
            <a:spLocks noChangeArrowheads="1"/>
          </p:cNvSpPr>
          <p:nvPr userDrawn="1"/>
        </p:nvSpPr>
        <p:spPr bwMode="auto">
          <a:xfrm>
            <a:off x="3762375" y="29051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GB">
              <a:solidFill>
                <a:srgbClr val="000000"/>
              </a:solidFill>
            </a:endParaRPr>
          </a:p>
        </p:txBody>
      </p:sp>
      <p:sp>
        <p:nvSpPr>
          <p:cNvPr id="6" name="Rectangle 6"/>
          <p:cNvSpPr>
            <a:spLocks noChangeArrowheads="1"/>
          </p:cNvSpPr>
          <p:nvPr userDrawn="1"/>
        </p:nvSpPr>
        <p:spPr bwMode="auto">
          <a:xfrm>
            <a:off x="3862388" y="29194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GB">
              <a:solidFill>
                <a:srgbClr val="000000"/>
              </a:solidFill>
            </a:endParaRPr>
          </a:p>
        </p:txBody>
      </p:sp>
      <p:pic>
        <p:nvPicPr>
          <p:cNvPr id="7" name="Picture 8" descr="Central England PCRN-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86200" y="152400"/>
            <a:ext cx="1419225"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8"/>
          <p:cNvSpPr>
            <a:spLocks noChangeArrowheads="1"/>
          </p:cNvSpPr>
          <p:nvPr/>
        </p:nvSpPr>
        <p:spPr bwMode="auto">
          <a:xfrm>
            <a:off x="0" y="6381750"/>
            <a:ext cx="9144000" cy="476250"/>
          </a:xfrm>
          <a:prstGeom prst="rect">
            <a:avLst/>
          </a:prstGeom>
          <a:solidFill>
            <a:srgbClr val="AB322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pPr>
            <a:r>
              <a:rPr lang="en-GB" sz="1300" i="1">
                <a:solidFill>
                  <a:srgbClr val="FFFFFF"/>
                </a:solidFill>
              </a:rPr>
              <a:t>Primary Care Research West Midlands (North) is a partnership </a:t>
            </a:r>
          </a:p>
          <a:p>
            <a:pPr algn="ctr" fontAlgn="base">
              <a:spcBef>
                <a:spcPct val="0"/>
              </a:spcBef>
              <a:spcAft>
                <a:spcPct val="0"/>
              </a:spcAft>
            </a:pPr>
            <a:r>
              <a:rPr lang="en-GB" sz="1300" i="1">
                <a:solidFill>
                  <a:srgbClr val="FFFFFF"/>
                </a:solidFill>
              </a:rPr>
              <a:t>of the six PCTs in West Midlands North and acts as the primary care delivery arm of WMN CLRN</a:t>
            </a:r>
          </a:p>
        </p:txBody>
      </p:sp>
      <p:pic>
        <p:nvPicPr>
          <p:cNvPr id="9" name="Picture 3" descr="CLRN PCRN Logo jpg-8 - Aug 10"/>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50825" y="188913"/>
            <a:ext cx="1943100" cy="126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8" name="Rectangle 2"/>
          <p:cNvSpPr>
            <a:spLocks noGrp="1" noChangeArrowheads="1"/>
          </p:cNvSpPr>
          <p:nvPr>
            <p:ph type="ctrTitle"/>
          </p:nvPr>
        </p:nvSpPr>
        <p:spPr bwMode="auto">
          <a:xfrm>
            <a:off x="685800" y="2286000"/>
            <a:ext cx="7772400" cy="11430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GB"/>
              <a:t>Click to edit Master title style</a:t>
            </a:r>
          </a:p>
        </p:txBody>
      </p:sp>
      <p:sp>
        <p:nvSpPr>
          <p:cNvPr id="24579" name="Rectangle 3"/>
          <p:cNvSpPr>
            <a:spLocks noGrp="1" noChangeArrowheads="1"/>
          </p:cNvSpPr>
          <p:nvPr>
            <p:ph type="subTitle"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GB"/>
              <a:t>Click to edit Master subtitle style</a:t>
            </a:r>
          </a:p>
        </p:txBody>
      </p:sp>
    </p:spTree>
    <p:extLst>
      <p:ext uri="{BB962C8B-B14F-4D97-AF65-F5344CB8AC3E}">
        <p14:creationId xmlns:p14="http://schemas.microsoft.com/office/powerpoint/2010/main" val="3644344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072861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56837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892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08509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Tree>
    <p:extLst>
      <p:ext uri="{BB962C8B-B14F-4D97-AF65-F5344CB8AC3E}">
        <p14:creationId xmlns:p14="http://schemas.microsoft.com/office/powerpoint/2010/main" val="24666379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7025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6193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0"/>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2209793"/>
            <a:ext cx="8229600" cy="438756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89489898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2562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0211008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7180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12590748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4962"/>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2972898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64962"/>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130227637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333311902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295592321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315026488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ADB8152-4FE1-4A69-9C7C-84170546829D}" type="datetimeFigureOut">
              <a:rPr lang="en-GB" smtClean="0"/>
              <a:t>12/08/2014</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427EA54-FC0F-4062-8C25-0B3AD7C6F2A4}" type="slidenum">
              <a:rPr lang="en-GB" smtClean="0"/>
              <a:t>‹#›</a:t>
            </a:fld>
            <a:endParaRPr lang="en-GB"/>
          </a:p>
        </p:txBody>
      </p:sp>
    </p:spTree>
    <p:extLst>
      <p:ext uri="{BB962C8B-B14F-4D97-AF65-F5344CB8AC3E}">
        <p14:creationId xmlns:p14="http://schemas.microsoft.com/office/powerpoint/2010/main" val="80753003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418716" y="196054"/>
            <a:ext cx="1552754" cy="607026"/>
          </a:xfrm>
          <a:prstGeom prst="rect">
            <a:avLst/>
          </a:prstGeom>
        </p:spPr>
      </p:pic>
      <p:sp>
        <p:nvSpPr>
          <p:cNvPr id="8" name="Rectangle 2064"/>
          <p:cNvSpPr>
            <a:spLocks noGrp="1" noChangeArrowheads="1"/>
          </p:cNvSpPr>
          <p:nvPr>
            <p:ph type="title"/>
          </p:nvPr>
        </p:nvSpPr>
        <p:spPr bwMode="auto">
          <a:xfrm>
            <a:off x="685800" y="918881"/>
            <a:ext cx="7772400" cy="1143000"/>
          </a:xfrm>
          <a:prstGeom prst="rect">
            <a:avLst/>
          </a:prstGeom>
          <a:noFill/>
          <a:ln w="9525">
            <a:noFill/>
            <a:miter lim="800000"/>
            <a:headEnd/>
            <a:tailEnd/>
          </a:ln>
        </p:spPr>
        <p:txBody>
          <a:bodyPr vert="horz" wrap="square" lIns="89508" tIns="44754" rIns="89508" bIns="44754" numCol="1" anchor="ctr" anchorCtr="0" compatLnSpc="1">
            <a:prstTxWarp prst="textNoShape">
              <a:avLst/>
            </a:prstTxWarp>
          </a:bodyPr>
          <a:lstStyle/>
          <a:p>
            <a:pPr lvl="0"/>
            <a:r>
              <a:rPr lang="en-US" dirty="0" smtClean="0"/>
              <a:t>Click to edit Master title style</a:t>
            </a:r>
          </a:p>
        </p:txBody>
      </p:sp>
      <p:sp>
        <p:nvSpPr>
          <p:cNvPr id="9" name="Rectangle 2065"/>
          <p:cNvSpPr>
            <a:spLocks noGrp="1" noChangeArrowheads="1"/>
          </p:cNvSpPr>
          <p:nvPr>
            <p:ph type="body" idx="1"/>
          </p:nvPr>
        </p:nvSpPr>
        <p:spPr bwMode="auto">
          <a:xfrm>
            <a:off x="685800" y="2277034"/>
            <a:ext cx="7772400" cy="4114800"/>
          </a:xfrm>
          <a:prstGeom prst="rect">
            <a:avLst/>
          </a:prstGeom>
          <a:noFill/>
          <a:ln w="9525">
            <a:noFill/>
            <a:miter lim="800000"/>
            <a:headEnd/>
            <a:tailEnd/>
          </a:ln>
        </p:spPr>
        <p:txBody>
          <a:bodyPr vert="horz" wrap="square" lIns="89508" tIns="44754" rIns="89508" bIns="44754"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3354134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1"/>
          <p:cNvSpPr>
            <a:spLocks noChangeArrowheads="1"/>
          </p:cNvSpPr>
          <p:nvPr userDrawn="1"/>
        </p:nvSpPr>
        <p:spPr bwMode="auto">
          <a:xfrm>
            <a:off x="3762375" y="29051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GB">
              <a:solidFill>
                <a:srgbClr val="000000"/>
              </a:solidFill>
            </a:endParaRPr>
          </a:p>
        </p:txBody>
      </p:sp>
      <p:sp>
        <p:nvSpPr>
          <p:cNvPr id="1027" name="Rectangle 43"/>
          <p:cNvSpPr>
            <a:spLocks noChangeArrowheads="1"/>
          </p:cNvSpPr>
          <p:nvPr userDrawn="1"/>
        </p:nvSpPr>
        <p:spPr bwMode="auto">
          <a:xfrm>
            <a:off x="3862388" y="29194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GB">
              <a:solidFill>
                <a:srgbClr val="000000"/>
              </a:solidFill>
            </a:endParaRPr>
          </a:p>
        </p:txBody>
      </p:sp>
      <p:sp>
        <p:nvSpPr>
          <p:cNvPr id="1028" name="Rectangle 44"/>
          <p:cNvSpPr>
            <a:spLocks noChangeArrowheads="1"/>
          </p:cNvSpPr>
          <p:nvPr userDrawn="1"/>
        </p:nvSpPr>
        <p:spPr bwMode="auto">
          <a:xfrm>
            <a:off x="0" y="6375400"/>
            <a:ext cx="9144000" cy="476250"/>
          </a:xfrm>
          <a:prstGeom prst="rect">
            <a:avLst/>
          </a:prstGeom>
          <a:solidFill>
            <a:srgbClr val="AB322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pPr>
            <a:r>
              <a:rPr lang="en-GB" sz="1300" i="1">
                <a:solidFill>
                  <a:srgbClr val="FFFFFF"/>
                </a:solidFill>
              </a:rPr>
              <a:t>Primary Care Research West Midlands (North) is a partnership of </a:t>
            </a:r>
          </a:p>
          <a:p>
            <a:pPr algn="ctr" fontAlgn="base">
              <a:spcBef>
                <a:spcPct val="0"/>
              </a:spcBef>
              <a:spcAft>
                <a:spcPct val="0"/>
              </a:spcAft>
            </a:pPr>
            <a:r>
              <a:rPr lang="en-GB" sz="1300" i="1">
                <a:solidFill>
                  <a:srgbClr val="FFFFFF"/>
                </a:solidFill>
              </a:rPr>
              <a:t>the six PCTs in West Midlands North and acts as the primary care delivery arm of WMN CLRN</a:t>
            </a:r>
          </a:p>
        </p:txBody>
      </p:sp>
    </p:spTree>
    <p:extLst>
      <p:ext uri="{BB962C8B-B14F-4D97-AF65-F5344CB8AC3E}">
        <p14:creationId xmlns:p14="http://schemas.microsoft.com/office/powerpoint/2010/main" val="3581600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3600">
          <a:solidFill>
            <a:schemeClr val="tx1"/>
          </a:solidFill>
          <a:latin typeface="+mj-lt"/>
          <a:ea typeface="+mj-ea"/>
          <a:cs typeface="+mj-cs"/>
        </a:defRPr>
      </a:lvl1pPr>
      <a:lvl2pPr algn="ctr" rtl="0" eaLnBrk="0" fontAlgn="base" hangingPunct="0">
        <a:spcBef>
          <a:spcPct val="0"/>
        </a:spcBef>
        <a:spcAft>
          <a:spcPct val="0"/>
        </a:spcAft>
        <a:defRPr sz="3600">
          <a:solidFill>
            <a:schemeClr val="tx1"/>
          </a:solidFill>
          <a:latin typeface="Arial" charset="0"/>
        </a:defRPr>
      </a:lvl2pPr>
      <a:lvl3pPr algn="ctr" rtl="0" eaLnBrk="0" fontAlgn="base" hangingPunct="0">
        <a:spcBef>
          <a:spcPct val="0"/>
        </a:spcBef>
        <a:spcAft>
          <a:spcPct val="0"/>
        </a:spcAft>
        <a:defRPr sz="3600">
          <a:solidFill>
            <a:schemeClr val="tx1"/>
          </a:solidFill>
          <a:latin typeface="Arial" charset="0"/>
        </a:defRPr>
      </a:lvl3pPr>
      <a:lvl4pPr algn="ctr" rtl="0" eaLnBrk="0" fontAlgn="base" hangingPunct="0">
        <a:spcBef>
          <a:spcPct val="0"/>
        </a:spcBef>
        <a:spcAft>
          <a:spcPct val="0"/>
        </a:spcAft>
        <a:defRPr sz="3600">
          <a:solidFill>
            <a:schemeClr val="tx1"/>
          </a:solidFill>
          <a:latin typeface="Arial" charset="0"/>
        </a:defRPr>
      </a:lvl4pPr>
      <a:lvl5pPr algn="ctr" rtl="0" eaLnBrk="0" fontAlgn="base" hangingPunct="0">
        <a:spcBef>
          <a:spcPct val="0"/>
        </a:spcBef>
        <a:spcAft>
          <a:spcPct val="0"/>
        </a:spcAft>
        <a:defRPr sz="3600">
          <a:solidFill>
            <a:schemeClr val="tx1"/>
          </a:solidFill>
          <a:latin typeface="Arial" charset="0"/>
        </a:defRPr>
      </a:lvl5pPr>
      <a:lvl6pPr marL="457200" algn="ctr" rtl="0" fontAlgn="base">
        <a:spcBef>
          <a:spcPct val="0"/>
        </a:spcBef>
        <a:spcAft>
          <a:spcPct val="0"/>
        </a:spcAft>
        <a:defRPr sz="3600">
          <a:solidFill>
            <a:schemeClr val="tx1"/>
          </a:solidFill>
          <a:latin typeface="Arial" charset="0"/>
        </a:defRPr>
      </a:lvl6pPr>
      <a:lvl7pPr marL="914400" algn="ctr" rtl="0" fontAlgn="base">
        <a:spcBef>
          <a:spcPct val="0"/>
        </a:spcBef>
        <a:spcAft>
          <a:spcPct val="0"/>
        </a:spcAft>
        <a:defRPr sz="3600">
          <a:solidFill>
            <a:schemeClr val="tx1"/>
          </a:solidFill>
          <a:latin typeface="Arial" charset="0"/>
        </a:defRPr>
      </a:lvl7pPr>
      <a:lvl8pPr marL="1371600" algn="ctr" rtl="0" fontAlgn="base">
        <a:spcBef>
          <a:spcPct val="0"/>
        </a:spcBef>
        <a:spcAft>
          <a:spcPct val="0"/>
        </a:spcAft>
        <a:defRPr sz="3600">
          <a:solidFill>
            <a:schemeClr val="tx1"/>
          </a:solidFill>
          <a:latin typeface="Arial" charset="0"/>
        </a:defRPr>
      </a:lvl8pPr>
      <a:lvl9pPr marL="1828800" algn="ctr" rtl="0" fontAlgn="base">
        <a:spcBef>
          <a:spcPct val="0"/>
        </a:spcBef>
        <a:spcAft>
          <a:spcPct val="0"/>
        </a:spcAft>
        <a:defRPr sz="3600">
          <a:solidFill>
            <a:schemeClr val="tx1"/>
          </a:solidFill>
          <a:latin typeface="Arial" charset="0"/>
        </a:defRPr>
      </a:lvl9pPr>
    </p:titleStyle>
    <p:bodyStyle>
      <a:lvl1pPr marL="342900" indent="-342900" algn="l" rtl="0" eaLnBrk="0" fontAlgn="base" hangingPunct="0">
        <a:spcBef>
          <a:spcPct val="20000"/>
        </a:spcBef>
        <a:spcAft>
          <a:spcPct val="0"/>
        </a:spcAft>
        <a:buClr>
          <a:srgbClr val="9F975C"/>
        </a:buClr>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9F975C"/>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rgbClr val="9F975C"/>
        </a:buClr>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rgbClr val="9F975C"/>
        </a:buClr>
        <a:buChar char="•"/>
        <a:defRPr sz="2000">
          <a:solidFill>
            <a:schemeClr val="tx1"/>
          </a:solidFill>
          <a:latin typeface="+mn-lt"/>
        </a:defRPr>
      </a:lvl4pPr>
      <a:lvl5pPr marL="2057400" indent="-228600" algn="l" rtl="0" eaLnBrk="0" fontAlgn="base" hangingPunct="0">
        <a:spcBef>
          <a:spcPct val="20000"/>
        </a:spcBef>
        <a:spcAft>
          <a:spcPct val="0"/>
        </a:spcAft>
        <a:buClr>
          <a:srgbClr val="9F975C"/>
        </a:buClr>
        <a:buChar char="•"/>
        <a:defRPr>
          <a:solidFill>
            <a:schemeClr val="tx1"/>
          </a:solidFill>
          <a:latin typeface="+mn-lt"/>
        </a:defRPr>
      </a:lvl5pPr>
      <a:lvl6pPr marL="2514600" indent="-228600" algn="l" rtl="0" fontAlgn="base">
        <a:spcBef>
          <a:spcPct val="20000"/>
        </a:spcBef>
        <a:spcAft>
          <a:spcPct val="0"/>
        </a:spcAft>
        <a:buClr>
          <a:srgbClr val="9F975C"/>
        </a:buClr>
        <a:buChar char="•"/>
        <a:defRPr>
          <a:solidFill>
            <a:schemeClr val="tx1"/>
          </a:solidFill>
          <a:latin typeface="+mn-lt"/>
        </a:defRPr>
      </a:lvl6pPr>
      <a:lvl7pPr marL="2971800" indent="-228600" algn="l" rtl="0" fontAlgn="base">
        <a:spcBef>
          <a:spcPct val="20000"/>
        </a:spcBef>
        <a:spcAft>
          <a:spcPct val="0"/>
        </a:spcAft>
        <a:buClr>
          <a:srgbClr val="9F975C"/>
        </a:buClr>
        <a:buChar char="•"/>
        <a:defRPr>
          <a:solidFill>
            <a:schemeClr val="tx1"/>
          </a:solidFill>
          <a:latin typeface="+mn-lt"/>
        </a:defRPr>
      </a:lvl7pPr>
      <a:lvl8pPr marL="3429000" indent="-228600" algn="l" rtl="0" fontAlgn="base">
        <a:spcBef>
          <a:spcPct val="20000"/>
        </a:spcBef>
        <a:spcAft>
          <a:spcPct val="0"/>
        </a:spcAft>
        <a:buClr>
          <a:srgbClr val="9F975C"/>
        </a:buClr>
        <a:buChar char="•"/>
        <a:defRPr>
          <a:solidFill>
            <a:schemeClr val="tx1"/>
          </a:solidFill>
          <a:latin typeface="+mn-lt"/>
        </a:defRPr>
      </a:lvl8pPr>
      <a:lvl9pPr marL="3886200" indent="-228600" algn="l" rtl="0" fontAlgn="base">
        <a:spcBef>
          <a:spcPct val="20000"/>
        </a:spcBef>
        <a:spcAft>
          <a:spcPct val="0"/>
        </a:spcAft>
        <a:buClr>
          <a:srgbClr val="9F975C"/>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18.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000" dirty="0"/>
              <a:t>Identification of eligible patients for clinical research within primary care</a:t>
            </a:r>
            <a:r>
              <a:rPr lang="en-GB" sz="5400" dirty="0"/>
              <a:t/>
            </a:r>
            <a:br>
              <a:rPr lang="en-GB" sz="5400" dirty="0"/>
            </a:br>
            <a:endParaRPr lang="en-GB" dirty="0"/>
          </a:p>
        </p:txBody>
      </p:sp>
      <p:sp>
        <p:nvSpPr>
          <p:cNvPr id="3" name="Subtitle 2"/>
          <p:cNvSpPr>
            <a:spLocks noGrp="1"/>
          </p:cNvSpPr>
          <p:nvPr>
            <p:ph type="subTitle" idx="1"/>
          </p:nvPr>
        </p:nvSpPr>
        <p:spPr>
          <a:xfrm>
            <a:off x="1371600" y="3600450"/>
            <a:ext cx="6400800" cy="2038350"/>
          </a:xfrm>
        </p:spPr>
        <p:txBody>
          <a:bodyPr/>
          <a:lstStyle/>
          <a:p>
            <a:r>
              <a:rPr lang="en-GB" sz="3600" dirty="0">
                <a:solidFill>
                  <a:schemeClr val="tx1"/>
                </a:solidFill>
              </a:rPr>
              <a:t>(examples from </a:t>
            </a:r>
            <a:r>
              <a:rPr lang="en-GB" sz="3600" dirty="0" err="1">
                <a:solidFill>
                  <a:schemeClr val="tx1"/>
                </a:solidFill>
              </a:rPr>
              <a:t>Keele</a:t>
            </a:r>
            <a:r>
              <a:rPr lang="en-GB" sz="3600" dirty="0">
                <a:solidFill>
                  <a:schemeClr val="tx1"/>
                </a:solidFill>
              </a:rPr>
              <a:t>)</a:t>
            </a:r>
            <a:r>
              <a:rPr lang="en-GB" dirty="0"/>
              <a:t/>
            </a:r>
            <a:br>
              <a:rPr lang="en-GB" dirty="0"/>
            </a:br>
            <a:endParaRPr lang="en-GB" dirty="0" smtClean="0"/>
          </a:p>
          <a:p>
            <a:r>
              <a:rPr lang="en-GB" dirty="0"/>
              <a:t>Presented by Dr Martyn Lewis</a:t>
            </a:r>
          </a:p>
        </p:txBody>
      </p:sp>
    </p:spTree>
    <p:extLst>
      <p:ext uri="{BB962C8B-B14F-4D97-AF65-F5344CB8AC3E}">
        <p14:creationId xmlns:p14="http://schemas.microsoft.com/office/powerpoint/2010/main" val="3012662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stretch>
            <a:fillRect/>
          </a:stretch>
        </p:blipFill>
        <p:spPr>
          <a:xfrm>
            <a:off x="1651915" y="1556792"/>
            <a:ext cx="6520485" cy="4464496"/>
          </a:xfrm>
          <a:prstGeom prst="rect">
            <a:avLst/>
          </a:prstGeom>
          <a:ln w="38100">
            <a:noFill/>
          </a:ln>
        </p:spPr>
      </p:pic>
      <p:sp>
        <p:nvSpPr>
          <p:cNvPr id="6" name="Title 2"/>
          <p:cNvSpPr txBox="1">
            <a:spLocks/>
          </p:cNvSpPr>
          <p:nvPr/>
        </p:nvSpPr>
        <p:spPr bwMode="auto">
          <a:xfrm>
            <a:off x="1477370" y="430160"/>
            <a:ext cx="7093424" cy="1143000"/>
          </a:xfrm>
          <a:prstGeom prst="rect">
            <a:avLst/>
          </a:prstGeom>
          <a:noFill/>
          <a:ln w="9525">
            <a:noFill/>
            <a:miter lim="800000"/>
            <a:headEnd/>
            <a:tailEnd/>
          </a:ln>
        </p:spPr>
        <p:txBody>
          <a:bodyPr vert="horz" wrap="square" lIns="89508" tIns="44754" rIns="89508" bIns="44754" numCol="1" anchor="ctr" anchorCtr="0" compatLnSpc="1">
            <a:prstTxWarp prst="textNoShape">
              <a:avLst/>
            </a:prstTxWarp>
          </a:bodyPr>
          <a:lstStyle>
            <a:lvl1pPr algn="ctr" defTabSz="895350" rtl="0" eaLnBrk="0" fontAlgn="base" hangingPunct="0">
              <a:spcBef>
                <a:spcPct val="0"/>
              </a:spcBef>
              <a:spcAft>
                <a:spcPct val="0"/>
              </a:spcAft>
              <a:defRPr sz="4400">
                <a:solidFill>
                  <a:schemeClr val="tx1"/>
                </a:solidFill>
                <a:latin typeface="Calibri" pitchFamily="34" charset="0"/>
                <a:ea typeface="+mj-ea"/>
                <a:cs typeface="+mj-cs"/>
              </a:defRPr>
            </a:lvl1pPr>
            <a:lvl2pPr algn="ctr" defTabSz="895350" rtl="0" eaLnBrk="0" fontAlgn="base" hangingPunct="0">
              <a:spcBef>
                <a:spcPct val="0"/>
              </a:spcBef>
              <a:spcAft>
                <a:spcPct val="0"/>
              </a:spcAft>
              <a:defRPr sz="4400">
                <a:solidFill>
                  <a:schemeClr val="accent2"/>
                </a:solidFill>
                <a:latin typeface="Arial" charset="0"/>
              </a:defRPr>
            </a:lvl2pPr>
            <a:lvl3pPr algn="ctr" defTabSz="895350" rtl="0" eaLnBrk="0" fontAlgn="base" hangingPunct="0">
              <a:spcBef>
                <a:spcPct val="0"/>
              </a:spcBef>
              <a:spcAft>
                <a:spcPct val="0"/>
              </a:spcAft>
              <a:defRPr sz="4400">
                <a:solidFill>
                  <a:schemeClr val="accent2"/>
                </a:solidFill>
                <a:latin typeface="Arial" charset="0"/>
              </a:defRPr>
            </a:lvl3pPr>
            <a:lvl4pPr algn="ctr" defTabSz="895350" rtl="0" eaLnBrk="0" fontAlgn="base" hangingPunct="0">
              <a:spcBef>
                <a:spcPct val="0"/>
              </a:spcBef>
              <a:spcAft>
                <a:spcPct val="0"/>
              </a:spcAft>
              <a:defRPr sz="4400">
                <a:solidFill>
                  <a:schemeClr val="accent2"/>
                </a:solidFill>
                <a:latin typeface="Arial" charset="0"/>
              </a:defRPr>
            </a:lvl4pPr>
            <a:lvl5pPr algn="ctr" defTabSz="895350" rtl="0" eaLnBrk="0" fontAlgn="base" hangingPunct="0">
              <a:spcBef>
                <a:spcPct val="0"/>
              </a:spcBef>
              <a:spcAft>
                <a:spcPct val="0"/>
              </a:spcAft>
              <a:defRPr sz="4400">
                <a:solidFill>
                  <a:schemeClr val="accent2"/>
                </a:solidFill>
                <a:latin typeface="Arial" charset="0"/>
              </a:defRPr>
            </a:lvl5pPr>
            <a:lvl6pPr marL="457200" algn="ctr" defTabSz="895350" rtl="0" eaLnBrk="0" fontAlgn="base" hangingPunct="0">
              <a:spcBef>
                <a:spcPct val="0"/>
              </a:spcBef>
              <a:spcAft>
                <a:spcPct val="0"/>
              </a:spcAft>
              <a:defRPr sz="4400">
                <a:solidFill>
                  <a:schemeClr val="accent2"/>
                </a:solidFill>
                <a:latin typeface="Arial" charset="0"/>
              </a:defRPr>
            </a:lvl6pPr>
            <a:lvl7pPr marL="914400" algn="ctr" defTabSz="895350" rtl="0" eaLnBrk="0" fontAlgn="base" hangingPunct="0">
              <a:spcBef>
                <a:spcPct val="0"/>
              </a:spcBef>
              <a:spcAft>
                <a:spcPct val="0"/>
              </a:spcAft>
              <a:defRPr sz="4400">
                <a:solidFill>
                  <a:schemeClr val="accent2"/>
                </a:solidFill>
                <a:latin typeface="Arial" charset="0"/>
              </a:defRPr>
            </a:lvl7pPr>
            <a:lvl8pPr marL="1371600" algn="ctr" defTabSz="895350" rtl="0" eaLnBrk="0" fontAlgn="base" hangingPunct="0">
              <a:spcBef>
                <a:spcPct val="0"/>
              </a:spcBef>
              <a:spcAft>
                <a:spcPct val="0"/>
              </a:spcAft>
              <a:defRPr sz="4400">
                <a:solidFill>
                  <a:schemeClr val="accent2"/>
                </a:solidFill>
                <a:latin typeface="Arial" charset="0"/>
              </a:defRPr>
            </a:lvl8pPr>
            <a:lvl9pPr marL="1828800" algn="ctr" defTabSz="895350" rtl="0" eaLnBrk="0" fontAlgn="base" hangingPunct="0">
              <a:spcBef>
                <a:spcPct val="0"/>
              </a:spcBef>
              <a:spcAft>
                <a:spcPct val="0"/>
              </a:spcAft>
              <a:defRPr sz="4400">
                <a:solidFill>
                  <a:schemeClr val="accent2"/>
                </a:solidFill>
                <a:latin typeface="Arial" charset="0"/>
              </a:defRPr>
            </a:lvl9pPr>
          </a:lstStyle>
          <a:p>
            <a:r>
              <a:rPr lang="en-GB" sz="3600" dirty="0" smtClean="0"/>
              <a:t>SWAP – Study of Work and Pain</a:t>
            </a:r>
            <a:endParaRPr lang="en-GB" sz="3600" dirty="0"/>
          </a:p>
        </p:txBody>
      </p:sp>
      <p:pic>
        <p:nvPicPr>
          <p:cNvPr id="7" name="Picture 6" descr="SWAP logo text"/>
          <p:cNvPicPr/>
          <p:nvPr/>
        </p:nvPicPr>
        <p:blipFill>
          <a:blip r:embed="rId4" cstate="print"/>
          <a:srcRect/>
          <a:stretch>
            <a:fillRect/>
          </a:stretch>
        </p:blipFill>
        <p:spPr bwMode="auto">
          <a:xfrm>
            <a:off x="272390" y="384952"/>
            <a:ext cx="1529114" cy="1356801"/>
          </a:xfrm>
          <a:prstGeom prst="rect">
            <a:avLst/>
          </a:prstGeom>
          <a:noFill/>
          <a:ln w="9525">
            <a:noFill/>
            <a:miter lim="800000"/>
            <a:headEnd/>
            <a:tailEnd/>
          </a:ln>
        </p:spPr>
      </p:pic>
    </p:spTree>
    <p:extLst>
      <p:ext uri="{BB962C8B-B14F-4D97-AF65-F5344CB8AC3E}">
        <p14:creationId xmlns:p14="http://schemas.microsoft.com/office/powerpoint/2010/main" val="825636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stretch>
            <a:fillRect/>
          </a:stretch>
        </p:blipFill>
        <p:spPr>
          <a:xfrm>
            <a:off x="1641456" y="1484784"/>
            <a:ext cx="6458936" cy="4608512"/>
          </a:xfrm>
          <a:prstGeom prst="rect">
            <a:avLst/>
          </a:prstGeom>
          <a:ln w="38100">
            <a:noFill/>
          </a:ln>
        </p:spPr>
      </p:pic>
      <p:sp>
        <p:nvSpPr>
          <p:cNvPr id="5" name="Title 2"/>
          <p:cNvSpPr txBox="1">
            <a:spLocks/>
          </p:cNvSpPr>
          <p:nvPr/>
        </p:nvSpPr>
        <p:spPr bwMode="auto">
          <a:xfrm>
            <a:off x="1477369" y="424198"/>
            <a:ext cx="7093424" cy="1143000"/>
          </a:xfrm>
          <a:prstGeom prst="rect">
            <a:avLst/>
          </a:prstGeom>
          <a:noFill/>
          <a:ln w="9525">
            <a:noFill/>
            <a:miter lim="800000"/>
            <a:headEnd/>
            <a:tailEnd/>
          </a:ln>
        </p:spPr>
        <p:txBody>
          <a:bodyPr vert="horz" wrap="square" lIns="89508" tIns="44754" rIns="89508" bIns="44754" numCol="1" anchor="ctr" anchorCtr="0" compatLnSpc="1">
            <a:prstTxWarp prst="textNoShape">
              <a:avLst/>
            </a:prstTxWarp>
          </a:bodyPr>
          <a:lstStyle>
            <a:lvl1pPr algn="ctr" defTabSz="895350" rtl="0" eaLnBrk="0" fontAlgn="base" hangingPunct="0">
              <a:spcBef>
                <a:spcPct val="0"/>
              </a:spcBef>
              <a:spcAft>
                <a:spcPct val="0"/>
              </a:spcAft>
              <a:defRPr sz="4400">
                <a:solidFill>
                  <a:schemeClr val="tx1"/>
                </a:solidFill>
                <a:latin typeface="Calibri" pitchFamily="34" charset="0"/>
                <a:ea typeface="+mj-ea"/>
                <a:cs typeface="+mj-cs"/>
              </a:defRPr>
            </a:lvl1pPr>
            <a:lvl2pPr algn="ctr" defTabSz="895350" rtl="0" eaLnBrk="0" fontAlgn="base" hangingPunct="0">
              <a:spcBef>
                <a:spcPct val="0"/>
              </a:spcBef>
              <a:spcAft>
                <a:spcPct val="0"/>
              </a:spcAft>
              <a:defRPr sz="4400">
                <a:solidFill>
                  <a:schemeClr val="accent2"/>
                </a:solidFill>
                <a:latin typeface="Arial" charset="0"/>
              </a:defRPr>
            </a:lvl2pPr>
            <a:lvl3pPr algn="ctr" defTabSz="895350" rtl="0" eaLnBrk="0" fontAlgn="base" hangingPunct="0">
              <a:spcBef>
                <a:spcPct val="0"/>
              </a:spcBef>
              <a:spcAft>
                <a:spcPct val="0"/>
              </a:spcAft>
              <a:defRPr sz="4400">
                <a:solidFill>
                  <a:schemeClr val="accent2"/>
                </a:solidFill>
                <a:latin typeface="Arial" charset="0"/>
              </a:defRPr>
            </a:lvl3pPr>
            <a:lvl4pPr algn="ctr" defTabSz="895350" rtl="0" eaLnBrk="0" fontAlgn="base" hangingPunct="0">
              <a:spcBef>
                <a:spcPct val="0"/>
              </a:spcBef>
              <a:spcAft>
                <a:spcPct val="0"/>
              </a:spcAft>
              <a:defRPr sz="4400">
                <a:solidFill>
                  <a:schemeClr val="accent2"/>
                </a:solidFill>
                <a:latin typeface="Arial" charset="0"/>
              </a:defRPr>
            </a:lvl4pPr>
            <a:lvl5pPr algn="ctr" defTabSz="895350" rtl="0" eaLnBrk="0" fontAlgn="base" hangingPunct="0">
              <a:spcBef>
                <a:spcPct val="0"/>
              </a:spcBef>
              <a:spcAft>
                <a:spcPct val="0"/>
              </a:spcAft>
              <a:defRPr sz="4400">
                <a:solidFill>
                  <a:schemeClr val="accent2"/>
                </a:solidFill>
                <a:latin typeface="Arial" charset="0"/>
              </a:defRPr>
            </a:lvl5pPr>
            <a:lvl6pPr marL="457200" algn="ctr" defTabSz="895350" rtl="0" eaLnBrk="0" fontAlgn="base" hangingPunct="0">
              <a:spcBef>
                <a:spcPct val="0"/>
              </a:spcBef>
              <a:spcAft>
                <a:spcPct val="0"/>
              </a:spcAft>
              <a:defRPr sz="4400">
                <a:solidFill>
                  <a:schemeClr val="accent2"/>
                </a:solidFill>
                <a:latin typeface="Arial" charset="0"/>
              </a:defRPr>
            </a:lvl6pPr>
            <a:lvl7pPr marL="914400" algn="ctr" defTabSz="895350" rtl="0" eaLnBrk="0" fontAlgn="base" hangingPunct="0">
              <a:spcBef>
                <a:spcPct val="0"/>
              </a:spcBef>
              <a:spcAft>
                <a:spcPct val="0"/>
              </a:spcAft>
              <a:defRPr sz="4400">
                <a:solidFill>
                  <a:schemeClr val="accent2"/>
                </a:solidFill>
                <a:latin typeface="Arial" charset="0"/>
              </a:defRPr>
            </a:lvl7pPr>
            <a:lvl8pPr marL="1371600" algn="ctr" defTabSz="895350" rtl="0" eaLnBrk="0" fontAlgn="base" hangingPunct="0">
              <a:spcBef>
                <a:spcPct val="0"/>
              </a:spcBef>
              <a:spcAft>
                <a:spcPct val="0"/>
              </a:spcAft>
              <a:defRPr sz="4400">
                <a:solidFill>
                  <a:schemeClr val="accent2"/>
                </a:solidFill>
                <a:latin typeface="Arial" charset="0"/>
              </a:defRPr>
            </a:lvl8pPr>
            <a:lvl9pPr marL="1828800" algn="ctr" defTabSz="895350" rtl="0" eaLnBrk="0" fontAlgn="base" hangingPunct="0">
              <a:spcBef>
                <a:spcPct val="0"/>
              </a:spcBef>
              <a:spcAft>
                <a:spcPct val="0"/>
              </a:spcAft>
              <a:defRPr sz="4400">
                <a:solidFill>
                  <a:schemeClr val="accent2"/>
                </a:solidFill>
                <a:latin typeface="Arial" charset="0"/>
              </a:defRPr>
            </a:lvl9pPr>
          </a:lstStyle>
          <a:p>
            <a:r>
              <a:rPr lang="en-GB" sz="3600" smtClean="0"/>
              <a:t>SWAP – Study of Work and Pain</a:t>
            </a:r>
            <a:endParaRPr lang="en-GB" sz="3600" dirty="0"/>
          </a:p>
        </p:txBody>
      </p:sp>
      <p:pic>
        <p:nvPicPr>
          <p:cNvPr id="6" name="Picture 5" descr="SWAP logo text"/>
          <p:cNvPicPr/>
          <p:nvPr/>
        </p:nvPicPr>
        <p:blipFill>
          <a:blip r:embed="rId4" cstate="print"/>
          <a:srcRect/>
          <a:stretch>
            <a:fillRect/>
          </a:stretch>
        </p:blipFill>
        <p:spPr bwMode="auto">
          <a:xfrm>
            <a:off x="272389" y="317298"/>
            <a:ext cx="1529114" cy="1356801"/>
          </a:xfrm>
          <a:prstGeom prst="rect">
            <a:avLst/>
          </a:prstGeom>
          <a:noFill/>
          <a:ln w="9525">
            <a:noFill/>
            <a:miter lim="800000"/>
            <a:headEnd/>
            <a:tailEnd/>
          </a:ln>
        </p:spPr>
      </p:pic>
    </p:spTree>
    <p:extLst>
      <p:ext uri="{BB962C8B-B14F-4D97-AF65-F5344CB8AC3E}">
        <p14:creationId xmlns:p14="http://schemas.microsoft.com/office/powerpoint/2010/main" val="3726977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stretch>
            <a:fillRect/>
          </a:stretch>
        </p:blipFill>
        <p:spPr>
          <a:xfrm>
            <a:off x="1615767" y="1556792"/>
            <a:ext cx="5917798" cy="4176502"/>
          </a:xfrm>
          <a:prstGeom prst="rect">
            <a:avLst/>
          </a:prstGeom>
        </p:spPr>
      </p:pic>
      <p:sp>
        <p:nvSpPr>
          <p:cNvPr id="5" name="Title 2"/>
          <p:cNvSpPr txBox="1">
            <a:spLocks/>
          </p:cNvSpPr>
          <p:nvPr/>
        </p:nvSpPr>
        <p:spPr bwMode="auto">
          <a:xfrm>
            <a:off x="1477370" y="494606"/>
            <a:ext cx="7093424" cy="1143000"/>
          </a:xfrm>
          <a:prstGeom prst="rect">
            <a:avLst/>
          </a:prstGeom>
          <a:noFill/>
          <a:ln w="9525">
            <a:noFill/>
            <a:miter lim="800000"/>
            <a:headEnd/>
            <a:tailEnd/>
          </a:ln>
        </p:spPr>
        <p:txBody>
          <a:bodyPr vert="horz" wrap="square" lIns="89508" tIns="44754" rIns="89508" bIns="44754" numCol="1" anchor="ctr" anchorCtr="0" compatLnSpc="1">
            <a:prstTxWarp prst="textNoShape">
              <a:avLst/>
            </a:prstTxWarp>
          </a:bodyPr>
          <a:lstStyle>
            <a:lvl1pPr algn="ctr" defTabSz="895350" rtl="0" eaLnBrk="0" fontAlgn="base" hangingPunct="0">
              <a:spcBef>
                <a:spcPct val="0"/>
              </a:spcBef>
              <a:spcAft>
                <a:spcPct val="0"/>
              </a:spcAft>
              <a:defRPr sz="4400">
                <a:solidFill>
                  <a:schemeClr val="tx1"/>
                </a:solidFill>
                <a:latin typeface="Calibri" pitchFamily="34" charset="0"/>
                <a:ea typeface="+mj-ea"/>
                <a:cs typeface="+mj-cs"/>
              </a:defRPr>
            </a:lvl1pPr>
            <a:lvl2pPr algn="ctr" defTabSz="895350" rtl="0" eaLnBrk="0" fontAlgn="base" hangingPunct="0">
              <a:spcBef>
                <a:spcPct val="0"/>
              </a:spcBef>
              <a:spcAft>
                <a:spcPct val="0"/>
              </a:spcAft>
              <a:defRPr sz="4400">
                <a:solidFill>
                  <a:schemeClr val="accent2"/>
                </a:solidFill>
                <a:latin typeface="Arial" charset="0"/>
              </a:defRPr>
            </a:lvl2pPr>
            <a:lvl3pPr algn="ctr" defTabSz="895350" rtl="0" eaLnBrk="0" fontAlgn="base" hangingPunct="0">
              <a:spcBef>
                <a:spcPct val="0"/>
              </a:spcBef>
              <a:spcAft>
                <a:spcPct val="0"/>
              </a:spcAft>
              <a:defRPr sz="4400">
                <a:solidFill>
                  <a:schemeClr val="accent2"/>
                </a:solidFill>
                <a:latin typeface="Arial" charset="0"/>
              </a:defRPr>
            </a:lvl3pPr>
            <a:lvl4pPr algn="ctr" defTabSz="895350" rtl="0" eaLnBrk="0" fontAlgn="base" hangingPunct="0">
              <a:spcBef>
                <a:spcPct val="0"/>
              </a:spcBef>
              <a:spcAft>
                <a:spcPct val="0"/>
              </a:spcAft>
              <a:defRPr sz="4400">
                <a:solidFill>
                  <a:schemeClr val="accent2"/>
                </a:solidFill>
                <a:latin typeface="Arial" charset="0"/>
              </a:defRPr>
            </a:lvl4pPr>
            <a:lvl5pPr algn="ctr" defTabSz="895350" rtl="0" eaLnBrk="0" fontAlgn="base" hangingPunct="0">
              <a:spcBef>
                <a:spcPct val="0"/>
              </a:spcBef>
              <a:spcAft>
                <a:spcPct val="0"/>
              </a:spcAft>
              <a:defRPr sz="4400">
                <a:solidFill>
                  <a:schemeClr val="accent2"/>
                </a:solidFill>
                <a:latin typeface="Arial" charset="0"/>
              </a:defRPr>
            </a:lvl5pPr>
            <a:lvl6pPr marL="457200" algn="ctr" defTabSz="895350" rtl="0" eaLnBrk="0" fontAlgn="base" hangingPunct="0">
              <a:spcBef>
                <a:spcPct val="0"/>
              </a:spcBef>
              <a:spcAft>
                <a:spcPct val="0"/>
              </a:spcAft>
              <a:defRPr sz="4400">
                <a:solidFill>
                  <a:schemeClr val="accent2"/>
                </a:solidFill>
                <a:latin typeface="Arial" charset="0"/>
              </a:defRPr>
            </a:lvl6pPr>
            <a:lvl7pPr marL="914400" algn="ctr" defTabSz="895350" rtl="0" eaLnBrk="0" fontAlgn="base" hangingPunct="0">
              <a:spcBef>
                <a:spcPct val="0"/>
              </a:spcBef>
              <a:spcAft>
                <a:spcPct val="0"/>
              </a:spcAft>
              <a:defRPr sz="4400">
                <a:solidFill>
                  <a:schemeClr val="accent2"/>
                </a:solidFill>
                <a:latin typeface="Arial" charset="0"/>
              </a:defRPr>
            </a:lvl7pPr>
            <a:lvl8pPr marL="1371600" algn="ctr" defTabSz="895350" rtl="0" eaLnBrk="0" fontAlgn="base" hangingPunct="0">
              <a:spcBef>
                <a:spcPct val="0"/>
              </a:spcBef>
              <a:spcAft>
                <a:spcPct val="0"/>
              </a:spcAft>
              <a:defRPr sz="4400">
                <a:solidFill>
                  <a:schemeClr val="accent2"/>
                </a:solidFill>
                <a:latin typeface="Arial" charset="0"/>
              </a:defRPr>
            </a:lvl8pPr>
            <a:lvl9pPr marL="1828800" algn="ctr" defTabSz="895350" rtl="0" eaLnBrk="0" fontAlgn="base" hangingPunct="0">
              <a:spcBef>
                <a:spcPct val="0"/>
              </a:spcBef>
              <a:spcAft>
                <a:spcPct val="0"/>
              </a:spcAft>
              <a:defRPr sz="4400">
                <a:solidFill>
                  <a:schemeClr val="accent2"/>
                </a:solidFill>
                <a:latin typeface="Arial" charset="0"/>
              </a:defRPr>
            </a:lvl9pPr>
          </a:lstStyle>
          <a:p>
            <a:r>
              <a:rPr lang="en-GB" sz="3600" dirty="0" smtClean="0"/>
              <a:t>SWAP – Study of Work and Pain</a:t>
            </a:r>
            <a:endParaRPr lang="en-GB" sz="3600" dirty="0"/>
          </a:p>
        </p:txBody>
      </p:sp>
      <p:pic>
        <p:nvPicPr>
          <p:cNvPr id="6" name="Picture 5" descr="SWAP logo text"/>
          <p:cNvPicPr/>
          <p:nvPr/>
        </p:nvPicPr>
        <p:blipFill>
          <a:blip r:embed="rId4" cstate="print"/>
          <a:srcRect/>
          <a:stretch>
            <a:fillRect/>
          </a:stretch>
        </p:blipFill>
        <p:spPr bwMode="auto">
          <a:xfrm>
            <a:off x="272390" y="387706"/>
            <a:ext cx="1529114" cy="1356801"/>
          </a:xfrm>
          <a:prstGeom prst="rect">
            <a:avLst/>
          </a:prstGeom>
          <a:noFill/>
          <a:ln w="9525">
            <a:noFill/>
            <a:miter lim="800000"/>
            <a:headEnd/>
            <a:tailEnd/>
          </a:ln>
        </p:spPr>
      </p:pic>
    </p:spTree>
    <p:extLst>
      <p:ext uri="{BB962C8B-B14F-4D97-AF65-F5344CB8AC3E}">
        <p14:creationId xmlns:p14="http://schemas.microsoft.com/office/powerpoint/2010/main" val="2424841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EMIS WEB</a:t>
            </a:r>
            <a:endParaRPr lang="en-GB" dirty="0"/>
          </a:p>
        </p:txBody>
      </p:sp>
      <p:pic>
        <p:nvPicPr>
          <p:cNvPr id="4" name="Content Placeholder 3"/>
          <p:cNvPicPr>
            <a:picLocks noGrp="1"/>
          </p:cNvPicPr>
          <p:nvPr>
            <p:ph idx="1"/>
          </p:nvPr>
        </p:nvPicPr>
        <p:blipFill rotWithShape="1">
          <a:blip r:embed="rId3" cstate="print">
            <a:extLst>
              <a:ext uri="{28A0092B-C50C-407E-A947-70E740481C1C}">
                <a14:useLocalDpi xmlns:a14="http://schemas.microsoft.com/office/drawing/2010/main" val="0"/>
              </a:ext>
            </a:extLst>
          </a:blip>
          <a:srcRect t="1896" b="1"/>
          <a:stretch/>
        </p:blipFill>
        <p:spPr bwMode="auto">
          <a:xfrm>
            <a:off x="899592" y="548680"/>
            <a:ext cx="6264696" cy="4752528"/>
          </a:xfrm>
          <a:prstGeom prst="rect">
            <a:avLst/>
          </a:prstGeom>
          <a:ln>
            <a:noFill/>
          </a:ln>
          <a:extLst>
            <a:ext uri="{53640926-AAD7-44D8-BBD7-CCE9431645EC}">
              <a14:shadowObscured xmlns:a14="http://schemas.microsoft.com/office/drawing/2010/main"/>
            </a:ext>
          </a:extLst>
        </p:spPr>
      </p:pic>
      <p:sp>
        <p:nvSpPr>
          <p:cNvPr id="5" name="TextBox 5"/>
          <p:cNvSpPr txBox="1">
            <a:spLocks noChangeArrowheads="1"/>
          </p:cNvSpPr>
          <p:nvPr/>
        </p:nvSpPr>
        <p:spPr bwMode="auto">
          <a:xfrm>
            <a:off x="468313" y="5373216"/>
            <a:ext cx="81359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400" dirty="0"/>
              <a:t>EMIS </a:t>
            </a:r>
            <a:r>
              <a:rPr lang="en-GB" sz="2400" dirty="0" smtClean="0"/>
              <a:t>allows </a:t>
            </a:r>
            <a:r>
              <a:rPr lang="en-GB" sz="2400" dirty="0"/>
              <a:t>easier provision for study specific auto completed mail merged documents to be produced in the consultation to </a:t>
            </a:r>
            <a:r>
              <a:rPr lang="en-GB" sz="2400" dirty="0" smtClean="0"/>
              <a:t>aid study </a:t>
            </a:r>
            <a:r>
              <a:rPr lang="en-GB" sz="2400" dirty="0"/>
              <a:t>recruitment / referral</a:t>
            </a:r>
          </a:p>
        </p:txBody>
      </p:sp>
    </p:spTree>
    <p:extLst>
      <p:ext uri="{BB962C8B-B14F-4D97-AF65-F5344CB8AC3E}">
        <p14:creationId xmlns:p14="http://schemas.microsoft.com/office/powerpoint/2010/main" val="881764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59308" y="764704"/>
            <a:ext cx="8964488" cy="1143000"/>
          </a:xfrm>
        </p:spPr>
        <p:txBody>
          <a:bodyPr/>
          <a:lstStyle/>
          <a:p>
            <a:r>
              <a:rPr lang="en-GB" sz="3600" dirty="0" smtClean="0"/>
              <a:t>In Summary - Automated recruitment methods</a:t>
            </a:r>
          </a:p>
        </p:txBody>
      </p:sp>
      <p:sp>
        <p:nvSpPr>
          <p:cNvPr id="34819" name="Rectangle 3"/>
          <p:cNvSpPr>
            <a:spLocks noGrp="1" noChangeArrowheads="1"/>
          </p:cNvSpPr>
          <p:nvPr>
            <p:ph type="body" idx="1"/>
          </p:nvPr>
        </p:nvSpPr>
        <p:spPr>
          <a:xfrm>
            <a:off x="545108" y="2132856"/>
            <a:ext cx="7992888" cy="4104456"/>
          </a:xfrm>
        </p:spPr>
        <p:txBody>
          <a:bodyPr/>
          <a:lstStyle/>
          <a:p>
            <a:pPr>
              <a:lnSpc>
                <a:spcPct val="90000"/>
              </a:lnSpc>
            </a:pPr>
            <a:r>
              <a:rPr lang="en-GB" sz="2800" dirty="0" smtClean="0"/>
              <a:t>Offer efficient and effective real time data capture </a:t>
            </a:r>
          </a:p>
          <a:p>
            <a:pPr>
              <a:lnSpc>
                <a:spcPct val="90000"/>
              </a:lnSpc>
            </a:pPr>
            <a:r>
              <a:rPr lang="en-GB" sz="2800" dirty="0" smtClean="0"/>
              <a:t>Lead to a higher yield of patients if used correctly</a:t>
            </a:r>
          </a:p>
          <a:p>
            <a:pPr>
              <a:lnSpc>
                <a:spcPct val="90000"/>
              </a:lnSpc>
            </a:pPr>
            <a:r>
              <a:rPr lang="en-GB" sz="2800" dirty="0" smtClean="0"/>
              <a:t>Give increased precision in identifying patients</a:t>
            </a:r>
          </a:p>
          <a:p>
            <a:pPr>
              <a:lnSpc>
                <a:spcPct val="90000"/>
              </a:lnSpc>
            </a:pPr>
            <a:r>
              <a:rPr lang="en-GB" sz="2800" dirty="0" smtClean="0"/>
              <a:t>Good coverage – templates developed for EMIS (50% of GP Practices), System One (20%) &amp; Vision (20%)</a:t>
            </a:r>
          </a:p>
          <a:p>
            <a:pPr>
              <a:lnSpc>
                <a:spcPct val="90000"/>
              </a:lnSpc>
            </a:pPr>
            <a:r>
              <a:rPr lang="en-GB" sz="2800" dirty="0" smtClean="0"/>
              <a:t>Provide a mechanism for recording of patient flowchart in respect of trial recruitment (data available on ineligibility / exclusions / ‘escapes’</a:t>
            </a:r>
          </a:p>
        </p:txBody>
      </p:sp>
    </p:spTree>
    <p:extLst>
      <p:ext uri="{BB962C8B-B14F-4D97-AF65-F5344CB8AC3E}">
        <p14:creationId xmlns:p14="http://schemas.microsoft.com/office/powerpoint/2010/main" val="2513765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5" descr="nihrcolb 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1650" y="188913"/>
            <a:ext cx="2184400"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8"/>
          <p:cNvSpPr>
            <a:spLocks noChangeArrowheads="1"/>
          </p:cNvSpPr>
          <p:nvPr/>
        </p:nvSpPr>
        <p:spPr bwMode="auto">
          <a:xfrm>
            <a:off x="2828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endParaRPr lang="en-GB">
              <a:solidFill>
                <a:srgbClr val="000000"/>
              </a:solidFill>
            </a:endParaRPr>
          </a:p>
        </p:txBody>
      </p:sp>
      <p:sp>
        <p:nvSpPr>
          <p:cNvPr id="2" name="Title 1"/>
          <p:cNvSpPr>
            <a:spLocks noGrp="1"/>
          </p:cNvSpPr>
          <p:nvPr>
            <p:ph type="ctrTitle"/>
          </p:nvPr>
        </p:nvSpPr>
        <p:spPr>
          <a:xfrm>
            <a:off x="827584" y="4437112"/>
            <a:ext cx="7772400" cy="1143000"/>
          </a:xfrm>
        </p:spPr>
        <p:txBody>
          <a:bodyPr/>
          <a:lstStyle/>
          <a:p>
            <a:r>
              <a:rPr lang="en-GB" sz="2800" dirty="0" smtClean="0"/>
              <a:t>Simon </a:t>
            </a:r>
            <a:r>
              <a:rPr lang="en-GB" sz="2800" dirty="0" err="1" smtClean="0"/>
              <a:t>Wathall</a:t>
            </a:r>
            <a:r>
              <a:rPr lang="en-GB" sz="2800" dirty="0" smtClean="0"/>
              <a:t/>
            </a:r>
            <a:br>
              <a:rPr lang="en-GB" sz="2800" dirty="0" smtClean="0"/>
            </a:br>
            <a:r>
              <a:rPr lang="en-GB" sz="2800" dirty="0"/>
              <a:t>NIHR CRN WM </a:t>
            </a:r>
            <a:r>
              <a:rPr lang="en-GB" sz="2800" dirty="0" smtClean="0"/>
              <a:t>Health </a:t>
            </a:r>
            <a:r>
              <a:rPr lang="en-GB" sz="2800" dirty="0"/>
              <a:t>Informatics Specialist</a:t>
            </a:r>
            <a:r>
              <a:rPr lang="en-GB" dirty="0"/>
              <a:t> </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95400" y="3370262"/>
            <a:ext cx="6553200" cy="485775"/>
          </a:xfrm>
          <a:prstGeom prst="rect">
            <a:avLst/>
          </a:prstGeom>
        </p:spPr>
      </p:pic>
      <p:sp>
        <p:nvSpPr>
          <p:cNvPr id="7" name="Rectangle 2"/>
          <p:cNvSpPr txBox="1">
            <a:spLocks noChangeArrowheads="1"/>
          </p:cNvSpPr>
          <p:nvPr/>
        </p:nvSpPr>
        <p:spPr>
          <a:xfrm>
            <a:off x="685800" y="2162484"/>
            <a:ext cx="7772400" cy="1143000"/>
          </a:xfrm>
          <a:prstGeom prst="rect">
            <a:avLst/>
          </a:prstGeom>
        </p:spPr>
        <p:txBody>
          <a:bodyPr/>
          <a:lstStyle>
            <a:lvl1pPr algn="ctr" rtl="0" eaLnBrk="0" fontAlgn="base" hangingPunct="0">
              <a:spcBef>
                <a:spcPct val="0"/>
              </a:spcBef>
              <a:spcAft>
                <a:spcPct val="0"/>
              </a:spcAft>
              <a:defRPr sz="3600">
                <a:solidFill>
                  <a:schemeClr val="tx1"/>
                </a:solidFill>
                <a:latin typeface="+mj-lt"/>
                <a:ea typeface="+mj-ea"/>
                <a:cs typeface="+mj-cs"/>
              </a:defRPr>
            </a:lvl1pPr>
            <a:lvl2pPr algn="ctr" rtl="0" eaLnBrk="0" fontAlgn="base" hangingPunct="0">
              <a:spcBef>
                <a:spcPct val="0"/>
              </a:spcBef>
              <a:spcAft>
                <a:spcPct val="0"/>
              </a:spcAft>
              <a:defRPr sz="3600">
                <a:solidFill>
                  <a:schemeClr val="tx1"/>
                </a:solidFill>
                <a:latin typeface="Arial" charset="0"/>
              </a:defRPr>
            </a:lvl2pPr>
            <a:lvl3pPr algn="ctr" rtl="0" eaLnBrk="0" fontAlgn="base" hangingPunct="0">
              <a:spcBef>
                <a:spcPct val="0"/>
              </a:spcBef>
              <a:spcAft>
                <a:spcPct val="0"/>
              </a:spcAft>
              <a:defRPr sz="3600">
                <a:solidFill>
                  <a:schemeClr val="tx1"/>
                </a:solidFill>
                <a:latin typeface="Arial" charset="0"/>
              </a:defRPr>
            </a:lvl3pPr>
            <a:lvl4pPr algn="ctr" rtl="0" eaLnBrk="0" fontAlgn="base" hangingPunct="0">
              <a:spcBef>
                <a:spcPct val="0"/>
              </a:spcBef>
              <a:spcAft>
                <a:spcPct val="0"/>
              </a:spcAft>
              <a:defRPr sz="3600">
                <a:solidFill>
                  <a:schemeClr val="tx1"/>
                </a:solidFill>
                <a:latin typeface="Arial" charset="0"/>
              </a:defRPr>
            </a:lvl4pPr>
            <a:lvl5pPr algn="ctr" rtl="0" eaLnBrk="0" fontAlgn="base" hangingPunct="0">
              <a:spcBef>
                <a:spcPct val="0"/>
              </a:spcBef>
              <a:spcAft>
                <a:spcPct val="0"/>
              </a:spcAft>
              <a:defRPr sz="3600">
                <a:solidFill>
                  <a:schemeClr val="tx1"/>
                </a:solidFill>
                <a:latin typeface="Arial" charset="0"/>
              </a:defRPr>
            </a:lvl5pPr>
            <a:lvl6pPr marL="457200" algn="ctr" rtl="0" fontAlgn="base">
              <a:spcBef>
                <a:spcPct val="0"/>
              </a:spcBef>
              <a:spcAft>
                <a:spcPct val="0"/>
              </a:spcAft>
              <a:defRPr sz="3600">
                <a:solidFill>
                  <a:schemeClr val="tx1"/>
                </a:solidFill>
                <a:latin typeface="Arial" charset="0"/>
              </a:defRPr>
            </a:lvl6pPr>
            <a:lvl7pPr marL="914400" algn="ctr" rtl="0" fontAlgn="base">
              <a:spcBef>
                <a:spcPct val="0"/>
              </a:spcBef>
              <a:spcAft>
                <a:spcPct val="0"/>
              </a:spcAft>
              <a:defRPr sz="3600">
                <a:solidFill>
                  <a:schemeClr val="tx1"/>
                </a:solidFill>
                <a:latin typeface="Arial" charset="0"/>
              </a:defRPr>
            </a:lvl7pPr>
            <a:lvl8pPr marL="1371600" algn="ctr" rtl="0" fontAlgn="base">
              <a:spcBef>
                <a:spcPct val="0"/>
              </a:spcBef>
              <a:spcAft>
                <a:spcPct val="0"/>
              </a:spcAft>
              <a:defRPr sz="3600">
                <a:solidFill>
                  <a:schemeClr val="tx1"/>
                </a:solidFill>
                <a:latin typeface="Arial" charset="0"/>
              </a:defRPr>
            </a:lvl8pPr>
            <a:lvl9pPr marL="1828800" algn="ctr" rtl="0" fontAlgn="base">
              <a:spcBef>
                <a:spcPct val="0"/>
              </a:spcBef>
              <a:spcAft>
                <a:spcPct val="0"/>
              </a:spcAft>
              <a:defRPr sz="3600">
                <a:solidFill>
                  <a:schemeClr val="tx1"/>
                </a:solidFill>
                <a:latin typeface="Arial" charset="0"/>
              </a:defRPr>
            </a:lvl9pPr>
          </a:lstStyle>
          <a:p>
            <a:r>
              <a:rPr lang="en-GB" kern="0" dirty="0" smtClean="0"/>
              <a:t>Acknowledgements</a:t>
            </a:r>
          </a:p>
        </p:txBody>
      </p:sp>
    </p:spTree>
    <p:extLst>
      <p:ext uri="{BB962C8B-B14F-4D97-AF65-F5344CB8AC3E}">
        <p14:creationId xmlns:p14="http://schemas.microsoft.com/office/powerpoint/2010/main" val="1884839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23528" y="836712"/>
            <a:ext cx="7772400" cy="533400"/>
          </a:xfrm>
          <a:noFill/>
        </p:spPr>
        <p:txBody>
          <a:bodyPr/>
          <a:lstStyle/>
          <a:p>
            <a:r>
              <a:rPr lang="en-GB" sz="3600" dirty="0" smtClean="0"/>
              <a:t>Problems encountered with GP’s recruiting to studies</a:t>
            </a:r>
          </a:p>
        </p:txBody>
      </p:sp>
      <p:sp>
        <p:nvSpPr>
          <p:cNvPr id="11267" name="Rectangle 3"/>
          <p:cNvSpPr>
            <a:spLocks noGrp="1" noChangeArrowheads="1"/>
          </p:cNvSpPr>
          <p:nvPr>
            <p:ph type="body" idx="1"/>
          </p:nvPr>
        </p:nvSpPr>
        <p:spPr>
          <a:xfrm>
            <a:off x="587979" y="2132856"/>
            <a:ext cx="7772400" cy="3960440"/>
          </a:xfrm>
        </p:spPr>
        <p:txBody>
          <a:bodyPr/>
          <a:lstStyle/>
          <a:p>
            <a:pPr marL="292100" indent="-292100" defTabSz="914400">
              <a:buFont typeface="Monotype Sorts" pitchFamily="2" charset="2"/>
              <a:buNone/>
            </a:pPr>
            <a:r>
              <a:rPr lang="en-US" sz="2800" b="1" dirty="0" smtClean="0"/>
              <a:t>Past problems with paper based recruitment</a:t>
            </a:r>
          </a:p>
          <a:p>
            <a:pPr marL="292100" indent="-292100" defTabSz="914400">
              <a:spcBef>
                <a:spcPct val="0"/>
              </a:spcBef>
            </a:pPr>
            <a:r>
              <a:rPr lang="en-US" sz="2800" dirty="0" smtClean="0"/>
              <a:t>Restricted time length of consultation</a:t>
            </a:r>
          </a:p>
          <a:p>
            <a:pPr>
              <a:lnSpc>
                <a:spcPct val="90000"/>
              </a:lnSpc>
            </a:pPr>
            <a:r>
              <a:rPr lang="en-GB" sz="2800" dirty="0"/>
              <a:t>More real time info collected </a:t>
            </a:r>
          </a:p>
          <a:p>
            <a:pPr>
              <a:lnSpc>
                <a:spcPct val="90000"/>
              </a:lnSpc>
              <a:buFont typeface="Monotype Sorts" pitchFamily="2" charset="2"/>
              <a:buNone/>
            </a:pPr>
            <a:r>
              <a:rPr lang="en-GB" sz="2800" dirty="0"/>
              <a:t>	= more GP burden </a:t>
            </a:r>
            <a:endParaRPr lang="en-GB" sz="2800" dirty="0" smtClean="0"/>
          </a:p>
          <a:p>
            <a:pPr>
              <a:lnSpc>
                <a:spcPct val="90000"/>
              </a:lnSpc>
              <a:buFont typeface="Monotype Sorts" pitchFamily="2" charset="2"/>
              <a:buNone/>
            </a:pPr>
            <a:r>
              <a:rPr lang="en-GB" sz="2800" dirty="0"/>
              <a:t> </a:t>
            </a:r>
            <a:r>
              <a:rPr lang="en-GB" sz="2800" dirty="0" smtClean="0"/>
              <a:t>   = </a:t>
            </a:r>
            <a:r>
              <a:rPr lang="en-GB" sz="2800" dirty="0"/>
              <a:t>less patients recruited</a:t>
            </a:r>
            <a:r>
              <a:rPr lang="en-US" sz="2800" dirty="0" smtClean="0"/>
              <a:t> </a:t>
            </a:r>
          </a:p>
          <a:p>
            <a:pPr marL="292100" indent="-292100" defTabSz="914400">
              <a:spcBef>
                <a:spcPct val="0"/>
              </a:spcBef>
            </a:pPr>
            <a:r>
              <a:rPr lang="en-US" sz="2800" dirty="0" smtClean="0"/>
              <a:t>Remembering the study</a:t>
            </a:r>
          </a:p>
          <a:p>
            <a:pPr marL="292100" indent="-292100" defTabSz="914400">
              <a:spcBef>
                <a:spcPct val="0"/>
              </a:spcBef>
            </a:pPr>
            <a:r>
              <a:rPr lang="en-US" sz="2800" dirty="0" smtClean="0"/>
              <a:t>Study information not always to hand</a:t>
            </a:r>
          </a:p>
          <a:p>
            <a:pPr marL="292100" indent="-292100" defTabSz="914400">
              <a:spcBef>
                <a:spcPct val="0"/>
              </a:spcBef>
            </a:pPr>
            <a:r>
              <a:rPr lang="en-US" sz="2800" dirty="0" smtClean="0"/>
              <a:t>Patients intentionally filtered out</a:t>
            </a:r>
          </a:p>
          <a:p>
            <a:pPr marL="0" indent="0">
              <a:spcBef>
                <a:spcPct val="0"/>
              </a:spcBef>
              <a:buNone/>
            </a:pPr>
            <a:endParaRPr lang="en-US" sz="2800" b="1" dirty="0" smtClean="0"/>
          </a:p>
          <a:p>
            <a:pPr marL="0" indent="0">
              <a:spcBef>
                <a:spcPct val="0"/>
              </a:spcBef>
              <a:buNone/>
            </a:pPr>
            <a:endParaRPr lang="en-US" sz="2400" b="1" dirty="0"/>
          </a:p>
          <a:p>
            <a:pPr marL="292100" indent="-292100" defTabSz="914400">
              <a:spcBef>
                <a:spcPct val="0"/>
              </a:spcBef>
            </a:pPr>
            <a:endParaRPr lang="en-US" sz="2400" dirty="0" smtClean="0"/>
          </a:p>
          <a:p>
            <a:pPr marL="292100" indent="-292100" defTabSz="914400">
              <a:buFont typeface="Monotype Sorts" pitchFamily="2" charset="2"/>
              <a:buNone/>
            </a:pPr>
            <a:endParaRPr lang="en-GB" sz="2400" dirty="0" smtClean="0"/>
          </a:p>
        </p:txBody>
      </p:sp>
    </p:spTree>
    <p:extLst>
      <p:ext uri="{BB962C8B-B14F-4D97-AF65-F5344CB8AC3E}">
        <p14:creationId xmlns:p14="http://schemas.microsoft.com/office/powerpoint/2010/main" val="1221231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539552" y="548680"/>
            <a:ext cx="7776864" cy="5472608"/>
          </a:xfrm>
          <a:prstGeom prst="rect">
            <a:avLst/>
          </a:prstGeom>
          <a:noFill/>
          <a:ln w="12700">
            <a:noFill/>
            <a:miter lim="800000"/>
            <a:headEnd/>
            <a:tailEnd/>
          </a:ln>
        </p:spPr>
        <p:txBody>
          <a:bodyPr lIns="90488" tIns="44450" rIns="90488" bIns="44450" anchor="ctr"/>
          <a:lstStyle/>
          <a:p>
            <a:pPr algn="ctr" defTabSz="895350"/>
            <a:r>
              <a:rPr lang="en-US" sz="3200" dirty="0" smtClean="0"/>
              <a:t>“Within our network general practices we (the ARUK Primary Care Centre) work with the PCRN to add templates into the electronic systems which, on </a:t>
            </a:r>
            <a:r>
              <a:rPr lang="en-US" sz="3200" dirty="0"/>
              <a:t>e</a:t>
            </a:r>
            <a:r>
              <a:rPr lang="en-US" sz="3200" dirty="0" smtClean="0"/>
              <a:t>ntry of an appropriate Read Code, can either </a:t>
            </a:r>
            <a:r>
              <a:rPr lang="en-US" sz="3200" u="sng" dirty="0" smtClean="0">
                <a:solidFill>
                  <a:srgbClr val="FF0000"/>
                </a:solidFill>
              </a:rPr>
              <a:t>pop-up a screen to alert the clinician to discuss the study with the potentially eligible individual</a:t>
            </a:r>
            <a:r>
              <a:rPr lang="en-US" sz="3200" dirty="0" smtClean="0"/>
              <a:t> or can put a flag in the patient’s record for the PCRN to download data at a later date.”</a:t>
            </a:r>
            <a:endParaRPr lang="en-US" sz="3200" dirty="0"/>
          </a:p>
        </p:txBody>
      </p:sp>
      <p:sp>
        <p:nvSpPr>
          <p:cNvPr id="12292" name="Rectangle 4"/>
          <p:cNvSpPr>
            <a:spLocks noChangeArrowheads="1"/>
          </p:cNvSpPr>
          <p:nvPr/>
        </p:nvSpPr>
        <p:spPr bwMode="auto">
          <a:xfrm>
            <a:off x="5410200" y="6248400"/>
            <a:ext cx="184150" cy="304800"/>
          </a:xfrm>
          <a:prstGeom prst="rect">
            <a:avLst/>
          </a:prstGeom>
          <a:noFill/>
          <a:ln w="12700">
            <a:noFill/>
            <a:miter lim="800000"/>
            <a:headEnd/>
            <a:tailEnd/>
          </a:ln>
        </p:spPr>
        <p:txBody>
          <a:bodyPr wrap="none">
            <a:spAutoFit/>
          </a:bodyPr>
          <a:lstStyle/>
          <a:p>
            <a:pPr>
              <a:spcBef>
                <a:spcPct val="50000"/>
              </a:spcBef>
            </a:pPr>
            <a:endParaRPr lang="en-GB" sz="1400" dirty="0"/>
          </a:p>
        </p:txBody>
      </p:sp>
    </p:spTree>
    <p:extLst>
      <p:ext uri="{BB962C8B-B14F-4D97-AF65-F5344CB8AC3E}">
        <p14:creationId xmlns:p14="http://schemas.microsoft.com/office/powerpoint/2010/main" val="267816140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914400" y="188640"/>
            <a:ext cx="7137400" cy="1143000"/>
          </a:xfrm>
          <a:prstGeom prst="rect">
            <a:avLst/>
          </a:prstGeom>
          <a:noFill/>
          <a:ln w="12700">
            <a:noFill/>
            <a:miter lim="800000"/>
            <a:headEnd/>
            <a:tailEnd/>
          </a:ln>
        </p:spPr>
        <p:txBody>
          <a:bodyPr lIns="90488" tIns="44450" rIns="90488" bIns="44450" anchor="ctr"/>
          <a:lstStyle/>
          <a:p>
            <a:pPr algn="ctr" defTabSz="895350"/>
            <a:r>
              <a:rPr lang="en-US" sz="3600" dirty="0"/>
              <a:t>Overcoming the Problems</a:t>
            </a:r>
          </a:p>
        </p:txBody>
      </p:sp>
      <p:sp>
        <p:nvSpPr>
          <p:cNvPr id="12291" name="Rectangle 3"/>
          <p:cNvSpPr>
            <a:spLocks noChangeArrowheads="1"/>
          </p:cNvSpPr>
          <p:nvPr/>
        </p:nvSpPr>
        <p:spPr bwMode="auto">
          <a:xfrm>
            <a:off x="228600" y="1484784"/>
            <a:ext cx="8763000" cy="4925822"/>
          </a:xfrm>
          <a:prstGeom prst="rect">
            <a:avLst/>
          </a:prstGeom>
          <a:noFill/>
          <a:ln w="12700">
            <a:noFill/>
            <a:miter lim="800000"/>
            <a:headEnd/>
            <a:tailEnd/>
          </a:ln>
        </p:spPr>
        <p:txBody>
          <a:bodyPr lIns="90488" tIns="44450" rIns="90488" bIns="44450"/>
          <a:lstStyle/>
          <a:p>
            <a:pPr marL="457200" indent="-457200" defTabSz="895350">
              <a:spcBef>
                <a:spcPct val="20000"/>
              </a:spcBef>
              <a:buClr>
                <a:srgbClr val="A78D67"/>
              </a:buClr>
              <a:buSzPct val="100000"/>
              <a:buFont typeface="Wingdings" pitchFamily="2" charset="2"/>
              <a:buChar char="§"/>
            </a:pPr>
            <a:r>
              <a:rPr lang="en-US" sz="2800" dirty="0"/>
              <a:t>Automated screen prompt added to GP system</a:t>
            </a:r>
          </a:p>
          <a:p>
            <a:pPr marL="457200" indent="-457200" defTabSz="895350">
              <a:spcBef>
                <a:spcPct val="20000"/>
              </a:spcBef>
              <a:buClr>
                <a:srgbClr val="A78D67"/>
              </a:buClr>
              <a:buSzPct val="100000"/>
              <a:buFont typeface="Wingdings" pitchFamily="2" charset="2"/>
              <a:buChar char="§"/>
            </a:pPr>
            <a:r>
              <a:rPr lang="en-US" sz="2800" dirty="0" smtClean="0"/>
              <a:t>Activated </a:t>
            </a:r>
            <a:r>
              <a:rPr lang="en-US" sz="2800" dirty="0"/>
              <a:t>when specific Read Code is </a:t>
            </a:r>
            <a:r>
              <a:rPr lang="en-US" sz="2800" dirty="0" smtClean="0"/>
              <a:t>entered</a:t>
            </a:r>
          </a:p>
          <a:p>
            <a:pPr marL="457200" indent="-457200" defTabSz="895350">
              <a:spcBef>
                <a:spcPct val="20000"/>
              </a:spcBef>
              <a:buClr>
                <a:srgbClr val="A78D67"/>
              </a:buClr>
              <a:buSzPct val="100000"/>
              <a:buFont typeface="Wingdings" pitchFamily="2" charset="2"/>
              <a:buChar char="§"/>
            </a:pPr>
            <a:r>
              <a:rPr lang="en-GB" sz="2800" dirty="0" smtClean="0"/>
              <a:t>Use of Templates: on-screen forms </a:t>
            </a:r>
            <a:r>
              <a:rPr lang="en-GB" sz="2800" dirty="0"/>
              <a:t>to enable swift, consistent and easy data entry</a:t>
            </a:r>
            <a:endParaRPr lang="en-US" sz="2800" dirty="0"/>
          </a:p>
          <a:p>
            <a:pPr marL="457200" indent="-457200" defTabSz="895350">
              <a:spcBef>
                <a:spcPct val="20000"/>
              </a:spcBef>
              <a:buClr>
                <a:srgbClr val="A78D67"/>
              </a:buClr>
              <a:buSzPct val="100000"/>
              <a:buFont typeface="Wingdings" pitchFamily="2" charset="2"/>
              <a:buChar char="§"/>
            </a:pPr>
            <a:r>
              <a:rPr lang="en-US" sz="2800" dirty="0"/>
              <a:t>Works by:</a:t>
            </a:r>
          </a:p>
          <a:p>
            <a:pPr marL="727075" lvl="1" indent="-279400" defTabSz="895350">
              <a:spcBef>
                <a:spcPct val="20000"/>
              </a:spcBef>
              <a:buClr>
                <a:schemeClr val="accent2"/>
              </a:buClr>
              <a:buSzPct val="40000"/>
              <a:buFont typeface="Symbol" pitchFamily="18" charset="2"/>
              <a:buChar char="-"/>
            </a:pPr>
            <a:r>
              <a:rPr lang="en-US" sz="2400" dirty="0"/>
              <a:t>Only appropriate patients are flagged</a:t>
            </a:r>
          </a:p>
          <a:p>
            <a:pPr marL="727075" lvl="1" indent="-279400" defTabSz="895350">
              <a:spcBef>
                <a:spcPct val="20000"/>
              </a:spcBef>
              <a:buClr>
                <a:schemeClr val="accent2"/>
              </a:buClr>
              <a:buSzPct val="40000"/>
              <a:buFont typeface="Symbol" pitchFamily="18" charset="2"/>
              <a:buChar char="-"/>
            </a:pPr>
            <a:r>
              <a:rPr lang="en-US" sz="2400" dirty="0" smtClean="0"/>
              <a:t>Automated </a:t>
            </a:r>
            <a:r>
              <a:rPr lang="en-US" sz="2400" dirty="0"/>
              <a:t>recording of consent to be contacted </a:t>
            </a:r>
          </a:p>
          <a:p>
            <a:pPr marL="727075" lvl="1" indent="-279400" defTabSz="895350">
              <a:spcBef>
                <a:spcPct val="20000"/>
              </a:spcBef>
              <a:buClr>
                <a:schemeClr val="accent2"/>
              </a:buClr>
              <a:buSzPct val="40000"/>
              <a:buFont typeface="Symbol" pitchFamily="18" charset="2"/>
              <a:buChar char="-"/>
            </a:pPr>
            <a:r>
              <a:rPr lang="en-US" sz="2400" dirty="0" smtClean="0"/>
              <a:t>Recruitment </a:t>
            </a:r>
            <a:r>
              <a:rPr lang="en-US" sz="2400" dirty="0"/>
              <a:t>has minimal impact on consultation time</a:t>
            </a:r>
          </a:p>
          <a:p>
            <a:pPr marL="727075" lvl="1" indent="-279400" defTabSz="895350">
              <a:spcBef>
                <a:spcPct val="20000"/>
              </a:spcBef>
              <a:buClr>
                <a:schemeClr val="accent2"/>
              </a:buClr>
              <a:buSzPct val="40000"/>
              <a:buFont typeface="Symbol" pitchFamily="18" charset="2"/>
              <a:buChar char="-"/>
            </a:pPr>
            <a:r>
              <a:rPr lang="en-US" sz="2400" dirty="0" smtClean="0"/>
              <a:t>Removes admin </a:t>
            </a:r>
            <a:r>
              <a:rPr lang="en-US" sz="2400" dirty="0"/>
              <a:t>burden from the GP  </a:t>
            </a:r>
            <a:endParaRPr lang="en-US" sz="2800" dirty="0"/>
          </a:p>
          <a:p>
            <a:pPr marL="336550" indent="-336550" defTabSz="895350">
              <a:spcBef>
                <a:spcPct val="20000"/>
              </a:spcBef>
              <a:buClr>
                <a:schemeClr val="accent2"/>
              </a:buClr>
              <a:buSzPct val="40000"/>
              <a:buFont typeface="Monotype Sorts" pitchFamily="2" charset="2"/>
              <a:buChar char="l"/>
            </a:pPr>
            <a:endParaRPr lang="en-US" sz="2800" dirty="0"/>
          </a:p>
        </p:txBody>
      </p:sp>
      <p:sp>
        <p:nvSpPr>
          <p:cNvPr id="12292" name="Rectangle 4"/>
          <p:cNvSpPr>
            <a:spLocks noChangeArrowheads="1"/>
          </p:cNvSpPr>
          <p:nvPr/>
        </p:nvSpPr>
        <p:spPr bwMode="auto">
          <a:xfrm>
            <a:off x="5410200" y="6248400"/>
            <a:ext cx="184150" cy="304800"/>
          </a:xfrm>
          <a:prstGeom prst="rect">
            <a:avLst/>
          </a:prstGeom>
          <a:noFill/>
          <a:ln w="12700">
            <a:noFill/>
            <a:miter lim="800000"/>
            <a:headEnd/>
            <a:tailEnd/>
          </a:ln>
        </p:spPr>
        <p:txBody>
          <a:bodyPr wrap="none">
            <a:spAutoFit/>
          </a:bodyPr>
          <a:lstStyle/>
          <a:p>
            <a:pPr>
              <a:spcBef>
                <a:spcPct val="50000"/>
              </a:spcBef>
            </a:pPr>
            <a:endParaRPr lang="en-GB" sz="1400" dirty="0"/>
          </a:p>
        </p:txBody>
      </p:sp>
    </p:spTree>
    <p:extLst>
      <p:ext uri="{BB962C8B-B14F-4D97-AF65-F5344CB8AC3E}">
        <p14:creationId xmlns:p14="http://schemas.microsoft.com/office/powerpoint/2010/main" val="150258944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idx="4294967295"/>
          </p:nvPr>
        </p:nvSpPr>
        <p:spPr>
          <a:xfrm>
            <a:off x="129142" y="188640"/>
            <a:ext cx="6143600" cy="1143000"/>
          </a:xfrm>
          <a:prstGeom prst="rect">
            <a:avLst/>
          </a:prstGeom>
          <a:noFill/>
        </p:spPr>
        <p:txBody>
          <a:bodyPr lIns="90488" tIns="44450" rIns="90488" bIns="44450"/>
          <a:lstStyle/>
          <a:p>
            <a:r>
              <a:rPr lang="en-GB" sz="3200" dirty="0" smtClean="0"/>
              <a:t>Patient recruitment for Low Back Pain Trial following introduction of auto-prompt system</a:t>
            </a:r>
          </a:p>
        </p:txBody>
      </p:sp>
      <p:graphicFrame>
        <p:nvGraphicFramePr>
          <p:cNvPr id="2050" name="Object 3">
            <a:hlinkClick r:id="" action="ppaction://ole?verb=0"/>
          </p:cNvPr>
          <p:cNvGraphicFramePr>
            <a:graphicFrameLocks noGrp="1"/>
          </p:cNvGraphicFramePr>
          <p:nvPr>
            <p:ph type="chart" idx="4294967295"/>
          </p:nvPr>
        </p:nvGraphicFramePr>
        <p:xfrm>
          <a:off x="115888" y="1687972"/>
          <a:ext cx="8904287" cy="4960938"/>
        </p:xfrm>
        <a:graphic>
          <a:graphicData uri="http://schemas.openxmlformats.org/presentationml/2006/ole">
            <mc:AlternateContent xmlns:mc="http://schemas.openxmlformats.org/markup-compatibility/2006">
              <mc:Choice xmlns:v="urn:schemas-microsoft-com:vml" Requires="v">
                <p:oleObj spid="_x0000_s1037" name="Chart" r:id="rId4" imgW="8905690" imgH="4962564" progId="MSGraph.Chart.8">
                  <p:embed followColorScheme="full"/>
                </p:oleObj>
              </mc:Choice>
              <mc:Fallback>
                <p:oleObj name="Chart" r:id="rId4" imgW="8905690" imgH="4962564" progId="MSGraph.Chart.8">
                  <p:embed followColorScheme="full"/>
                  <p:pic>
                    <p:nvPicPr>
                      <p:cNvPr id="0" name=""/>
                      <p:cNvPicPr>
                        <a:picLocks noGrp="1" noChangeArrowheads="1"/>
                      </p:cNvPicPr>
                      <p:nvPr/>
                    </p:nvPicPr>
                    <p:blipFill>
                      <a:blip r:embed="rId5"/>
                      <a:srcRect/>
                      <a:stretch>
                        <a:fillRect/>
                      </a:stretch>
                    </p:blipFill>
                    <p:spPr bwMode="auto">
                      <a:xfrm>
                        <a:off x="115888" y="1687972"/>
                        <a:ext cx="8904287" cy="496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oleObj>
              </mc:Fallback>
            </mc:AlternateContent>
          </a:graphicData>
        </a:graphic>
      </p:graphicFrame>
      <p:sp>
        <p:nvSpPr>
          <p:cNvPr id="2052" name="Line 4"/>
          <p:cNvSpPr>
            <a:spLocks noChangeShapeType="1"/>
          </p:cNvSpPr>
          <p:nvPr/>
        </p:nvSpPr>
        <p:spPr bwMode="auto">
          <a:xfrm flipH="1">
            <a:off x="5049838" y="1712913"/>
            <a:ext cx="7937" cy="4191000"/>
          </a:xfrm>
          <a:prstGeom prst="line">
            <a:avLst/>
          </a:prstGeom>
          <a:noFill/>
          <a:ln w="38100">
            <a:solidFill>
              <a:schemeClr val="tx1"/>
            </a:solidFill>
            <a:prstDash val="dashDot"/>
            <a:round/>
            <a:headEnd/>
            <a:tailEnd/>
          </a:ln>
        </p:spPr>
        <p:txBody>
          <a:bodyPr wrap="none" lIns="90488" tIns="44450" rIns="90488" bIns="44450" anchor="ctr"/>
          <a:lstStyle/>
          <a:p>
            <a:endParaRPr lang="en-GB" dirty="0"/>
          </a:p>
        </p:txBody>
      </p:sp>
      <p:sp>
        <p:nvSpPr>
          <p:cNvPr id="2053" name="Text Box 5"/>
          <p:cNvSpPr txBox="1">
            <a:spLocks noChangeArrowheads="1"/>
          </p:cNvSpPr>
          <p:nvPr/>
        </p:nvSpPr>
        <p:spPr bwMode="auto">
          <a:xfrm>
            <a:off x="1708150" y="1870602"/>
            <a:ext cx="2676525" cy="581025"/>
          </a:xfrm>
          <a:prstGeom prst="rect">
            <a:avLst/>
          </a:prstGeom>
          <a:noFill/>
          <a:ln w="9525">
            <a:noFill/>
            <a:miter lim="800000"/>
            <a:headEnd/>
            <a:tailEnd/>
          </a:ln>
        </p:spPr>
        <p:txBody>
          <a:bodyPr lIns="54000" rIns="54000">
            <a:spAutoFit/>
          </a:bodyPr>
          <a:lstStyle/>
          <a:p>
            <a:pPr algn="ctr" eaLnBrk="1" hangingPunct="1">
              <a:spcBef>
                <a:spcPct val="50000"/>
              </a:spcBef>
            </a:pPr>
            <a:r>
              <a:rPr lang="en-GB" sz="1600" b="1" dirty="0">
                <a:solidFill>
                  <a:schemeClr val="accent2"/>
                </a:solidFill>
              </a:rPr>
              <a:t>Practice Groups </a:t>
            </a:r>
            <a:r>
              <a:rPr lang="en-GB" sz="1600" b="1" dirty="0">
                <a:solidFill>
                  <a:srgbClr val="FF3300"/>
                </a:solidFill>
              </a:rPr>
              <a:t>A</a:t>
            </a:r>
            <a:r>
              <a:rPr lang="en-GB" sz="1600" b="1" dirty="0">
                <a:solidFill>
                  <a:schemeClr val="accent2"/>
                </a:solidFill>
              </a:rPr>
              <a:t> &amp; </a:t>
            </a:r>
            <a:r>
              <a:rPr lang="en-GB" sz="1600" b="1" dirty="0">
                <a:solidFill>
                  <a:srgbClr val="007564"/>
                </a:solidFill>
              </a:rPr>
              <a:t>B</a:t>
            </a:r>
            <a:r>
              <a:rPr lang="en-GB" sz="1600" b="1" dirty="0">
                <a:solidFill>
                  <a:schemeClr val="accent2"/>
                </a:solidFill>
              </a:rPr>
              <a:t> use manual method only</a:t>
            </a:r>
          </a:p>
        </p:txBody>
      </p:sp>
      <p:sp>
        <p:nvSpPr>
          <p:cNvPr id="2054" name="Text Box 6"/>
          <p:cNvSpPr txBox="1">
            <a:spLocks noChangeArrowheads="1"/>
          </p:cNvSpPr>
          <p:nvPr/>
        </p:nvSpPr>
        <p:spPr bwMode="auto">
          <a:xfrm>
            <a:off x="6162675" y="1867096"/>
            <a:ext cx="2239963" cy="581025"/>
          </a:xfrm>
          <a:prstGeom prst="rect">
            <a:avLst/>
          </a:prstGeom>
          <a:noFill/>
          <a:ln w="9525">
            <a:noFill/>
            <a:miter lim="800000"/>
            <a:headEnd/>
            <a:tailEnd/>
          </a:ln>
        </p:spPr>
        <p:txBody>
          <a:bodyPr>
            <a:spAutoFit/>
          </a:bodyPr>
          <a:lstStyle/>
          <a:p>
            <a:pPr algn="ctr" eaLnBrk="1" hangingPunct="1">
              <a:spcBef>
                <a:spcPct val="50000"/>
              </a:spcBef>
            </a:pPr>
            <a:r>
              <a:rPr lang="en-GB" sz="1600" b="1" dirty="0">
                <a:solidFill>
                  <a:schemeClr val="accent2"/>
                </a:solidFill>
              </a:rPr>
              <a:t>Practice Group </a:t>
            </a:r>
            <a:r>
              <a:rPr lang="en-GB" sz="1600" b="1" dirty="0">
                <a:solidFill>
                  <a:srgbClr val="FF3300"/>
                </a:solidFill>
              </a:rPr>
              <a:t>A </a:t>
            </a:r>
            <a:r>
              <a:rPr lang="en-GB" sz="1600" b="1" dirty="0">
                <a:solidFill>
                  <a:schemeClr val="accent2"/>
                </a:solidFill>
              </a:rPr>
              <a:t>install auto-prompt</a:t>
            </a:r>
          </a:p>
        </p:txBody>
      </p:sp>
    </p:spTree>
    <p:extLst>
      <p:ext uri="{BB962C8B-B14F-4D97-AF65-F5344CB8AC3E}">
        <p14:creationId xmlns:p14="http://schemas.microsoft.com/office/powerpoint/2010/main" val="39440377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152377" y="404664"/>
            <a:ext cx="6276975" cy="1143000"/>
          </a:xfrm>
        </p:spPr>
        <p:txBody>
          <a:bodyPr/>
          <a:lstStyle/>
          <a:p>
            <a:r>
              <a:rPr lang="en-GB" sz="3600" b="1" dirty="0" smtClean="0"/>
              <a:t>IMPaCTBACK Study</a:t>
            </a:r>
          </a:p>
        </p:txBody>
      </p:sp>
      <p:pic>
        <p:nvPicPr>
          <p:cNvPr id="27651" name="Picture 5" descr="Impact back logo no spi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8990" y="223689"/>
            <a:ext cx="1600200" cy="1576388"/>
          </a:xfrm>
          <a:prstGeom prst="rect">
            <a:avLst/>
          </a:prstGeom>
          <a:noFill/>
          <a:ln w="9525">
            <a:noFill/>
            <a:miter lim="800000"/>
            <a:headEnd/>
            <a:tailEnd/>
          </a:ln>
        </p:spPr>
      </p:pic>
      <p:sp>
        <p:nvSpPr>
          <p:cNvPr id="5" name="Rectangle 3"/>
          <p:cNvSpPr>
            <a:spLocks noChangeArrowheads="1"/>
          </p:cNvSpPr>
          <p:nvPr/>
        </p:nvSpPr>
        <p:spPr bwMode="auto">
          <a:xfrm>
            <a:off x="755576" y="2060848"/>
            <a:ext cx="7912100" cy="4176464"/>
          </a:xfrm>
          <a:prstGeom prst="rect">
            <a:avLst/>
          </a:prstGeom>
          <a:noFill/>
          <a:ln w="9525">
            <a:noFill/>
            <a:miter lim="800000"/>
            <a:headEnd/>
            <a:tailEnd/>
          </a:ln>
        </p:spPr>
        <p:txBody>
          <a:bodyPr lIns="89508" tIns="44754" rIns="89508" bIns="44754"/>
          <a:lstStyle/>
          <a:p>
            <a:pPr marL="342900" indent="-342900" defTabSz="895350">
              <a:lnSpc>
                <a:spcPct val="90000"/>
              </a:lnSpc>
              <a:spcBef>
                <a:spcPct val="20000"/>
              </a:spcBef>
              <a:buClr>
                <a:srgbClr val="A78D67"/>
              </a:buClr>
              <a:buSzPct val="100000"/>
              <a:buFont typeface="Wingdings" pitchFamily="2" charset="2"/>
              <a:buChar char="§"/>
            </a:pPr>
            <a:r>
              <a:rPr lang="en-GB" sz="2400" dirty="0" smtClean="0"/>
              <a:t>Participants</a:t>
            </a:r>
            <a:r>
              <a:rPr lang="en-GB" sz="2400" dirty="0"/>
              <a:t>: Aged 18+ consulting with non specific low back </a:t>
            </a:r>
            <a:r>
              <a:rPr lang="en-GB" sz="2400" dirty="0" smtClean="0"/>
              <a:t>pain</a:t>
            </a:r>
          </a:p>
          <a:p>
            <a:pPr marL="342900" indent="-342900" defTabSz="895350">
              <a:lnSpc>
                <a:spcPct val="90000"/>
              </a:lnSpc>
              <a:spcBef>
                <a:spcPct val="20000"/>
              </a:spcBef>
              <a:buClr>
                <a:srgbClr val="A78D67"/>
              </a:buClr>
              <a:buSzPct val="100000"/>
              <a:buFont typeface="Wingdings" pitchFamily="2" charset="2"/>
              <a:buChar char="§"/>
            </a:pPr>
            <a:r>
              <a:rPr lang="en-GB" sz="2400" dirty="0" smtClean="0"/>
              <a:t>GP Practice Before- &amp; After- Trial</a:t>
            </a:r>
          </a:p>
          <a:p>
            <a:pPr marL="800100" lvl="1" indent="-342900" defTabSz="895350">
              <a:lnSpc>
                <a:spcPct val="90000"/>
              </a:lnSpc>
              <a:spcBef>
                <a:spcPct val="20000"/>
              </a:spcBef>
              <a:buClr>
                <a:srgbClr val="A78D67"/>
              </a:buClr>
              <a:buSzPct val="100000"/>
              <a:buFont typeface="Wingdings" pitchFamily="2" charset="2"/>
              <a:buChar char="§"/>
            </a:pPr>
            <a:r>
              <a:rPr lang="en-GB" sz="2400" dirty="0" smtClean="0"/>
              <a:t>Before- (Phase 1) – ‘Control’ phase</a:t>
            </a:r>
          </a:p>
          <a:p>
            <a:pPr marL="800100" lvl="1" indent="-342900" defTabSz="895350">
              <a:lnSpc>
                <a:spcPct val="90000"/>
              </a:lnSpc>
              <a:spcBef>
                <a:spcPct val="20000"/>
              </a:spcBef>
              <a:buClr>
                <a:srgbClr val="A78D67"/>
              </a:buClr>
              <a:buSzPct val="100000"/>
              <a:buFont typeface="Wingdings" pitchFamily="2" charset="2"/>
              <a:buChar char="§"/>
            </a:pPr>
            <a:r>
              <a:rPr lang="en-GB" sz="2400" dirty="0" smtClean="0"/>
              <a:t>Phase 2 – Training of GPs (in all participating Practices)</a:t>
            </a:r>
          </a:p>
          <a:p>
            <a:pPr marL="800100" lvl="1" indent="-342900" defTabSz="895350">
              <a:lnSpc>
                <a:spcPct val="90000"/>
              </a:lnSpc>
              <a:spcBef>
                <a:spcPct val="20000"/>
              </a:spcBef>
              <a:buClr>
                <a:srgbClr val="A78D67"/>
              </a:buClr>
              <a:buSzPct val="100000"/>
              <a:buFont typeface="Wingdings" pitchFamily="2" charset="2"/>
              <a:buChar char="§"/>
            </a:pPr>
            <a:r>
              <a:rPr lang="en-GB" sz="2400" dirty="0" smtClean="0"/>
              <a:t>After- (Phase 3) – ‘Intervention’ phase</a:t>
            </a:r>
            <a:endParaRPr lang="en-GB" sz="2400" dirty="0"/>
          </a:p>
          <a:p>
            <a:pPr marL="342900" indent="-342900" defTabSz="895350">
              <a:lnSpc>
                <a:spcPct val="90000"/>
              </a:lnSpc>
              <a:spcBef>
                <a:spcPct val="20000"/>
              </a:spcBef>
              <a:buClr>
                <a:srgbClr val="A78D67"/>
              </a:buClr>
              <a:buSzPct val="100000"/>
              <a:buFont typeface="Wingdings" pitchFamily="2" charset="2"/>
              <a:buChar char="§"/>
            </a:pPr>
            <a:r>
              <a:rPr lang="en-GB" sz="2400" dirty="0" smtClean="0"/>
              <a:t>Read </a:t>
            </a:r>
            <a:r>
              <a:rPr lang="en-GB" sz="2400" dirty="0"/>
              <a:t>code activated Protocol identifies eligible participants</a:t>
            </a:r>
          </a:p>
          <a:p>
            <a:pPr marL="342900" indent="-342900" defTabSz="895350">
              <a:lnSpc>
                <a:spcPct val="90000"/>
              </a:lnSpc>
              <a:spcBef>
                <a:spcPct val="20000"/>
              </a:spcBef>
              <a:buClr>
                <a:srgbClr val="A78D67"/>
              </a:buClr>
              <a:buSzPct val="100000"/>
              <a:buFont typeface="Wingdings" pitchFamily="2" charset="2"/>
              <a:buChar char="§"/>
            </a:pPr>
            <a:r>
              <a:rPr lang="en-GB" sz="2400" dirty="0" smtClean="0"/>
              <a:t>GP </a:t>
            </a:r>
            <a:r>
              <a:rPr lang="en-GB" sz="2400" dirty="0"/>
              <a:t>screened patient to make sure they didn’t meet exclusion criteria </a:t>
            </a:r>
            <a:endParaRPr lang="en-GB" sz="2400" dirty="0" smtClean="0"/>
          </a:p>
          <a:p>
            <a:pPr marL="342900" indent="-342900" defTabSz="895350">
              <a:lnSpc>
                <a:spcPct val="90000"/>
              </a:lnSpc>
              <a:spcBef>
                <a:spcPct val="20000"/>
              </a:spcBef>
              <a:buClr>
                <a:srgbClr val="A78D67"/>
              </a:buClr>
              <a:buSzPct val="100000"/>
              <a:buFont typeface="Wingdings" pitchFamily="2" charset="2"/>
              <a:buChar char="§"/>
            </a:pPr>
            <a:r>
              <a:rPr lang="en-GB" sz="2400" dirty="0" smtClean="0"/>
              <a:t>Phase 3: For </a:t>
            </a:r>
            <a:r>
              <a:rPr lang="en-GB" sz="2400" dirty="0"/>
              <a:t>eligible participants, 6-item screening tool template activated</a:t>
            </a:r>
          </a:p>
          <a:p>
            <a:pPr marL="336550" indent="-336550" defTabSz="895350">
              <a:lnSpc>
                <a:spcPct val="90000"/>
              </a:lnSpc>
              <a:spcBef>
                <a:spcPct val="20000"/>
              </a:spcBef>
              <a:buClr>
                <a:schemeClr val="accent2"/>
              </a:buClr>
              <a:buSzPct val="45000"/>
              <a:buFont typeface="Monotype Sorts" pitchFamily="2" charset="2"/>
              <a:buChar char="l"/>
            </a:pPr>
            <a:endParaRPr lang="en-GB" sz="2100" dirty="0"/>
          </a:p>
        </p:txBody>
      </p:sp>
    </p:spTree>
    <p:extLst>
      <p:ext uri="{BB962C8B-B14F-4D97-AF65-F5344CB8AC3E}">
        <p14:creationId xmlns:p14="http://schemas.microsoft.com/office/powerpoint/2010/main" val="18599896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bwMode="auto">
          <a:xfrm>
            <a:off x="685800" y="136525"/>
            <a:ext cx="77724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t>IMPaCTBACK Study</a:t>
            </a:r>
          </a:p>
        </p:txBody>
      </p:sp>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25" y="1557338"/>
            <a:ext cx="4529138" cy="320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Text Box 4"/>
          <p:cNvSpPr txBox="1">
            <a:spLocks noChangeArrowheads="1"/>
          </p:cNvSpPr>
          <p:nvPr/>
        </p:nvSpPr>
        <p:spPr bwMode="auto">
          <a:xfrm>
            <a:off x="1187450" y="981075"/>
            <a:ext cx="6819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sz="2000" u="sng">
                <a:cs typeface="Arial" charset="0"/>
              </a:rPr>
              <a:t>Incorporating STarTBACK 6 - Item Subgrouping Tool</a:t>
            </a:r>
          </a:p>
        </p:txBody>
      </p:sp>
      <p:sp>
        <p:nvSpPr>
          <p:cNvPr id="13317" name="Text Box 5"/>
          <p:cNvSpPr txBox="1">
            <a:spLocks noChangeArrowheads="1"/>
          </p:cNvSpPr>
          <p:nvPr/>
        </p:nvSpPr>
        <p:spPr bwMode="auto">
          <a:xfrm>
            <a:off x="512763" y="4929188"/>
            <a:ext cx="79756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a:t>Using the laminated question sheet, the GP is able to electronically record the patients responses to the 6 questions</a:t>
            </a:r>
          </a:p>
          <a:p>
            <a:pPr algn="ctr" eaLnBrk="1" hangingPunct="1">
              <a:spcBef>
                <a:spcPct val="50000"/>
              </a:spcBef>
            </a:pPr>
            <a:r>
              <a:rPr lang="en-GB"/>
              <a:t>By entering the patients score, the protocol is able to calculate and inform the GP of the recommended treatment option</a:t>
            </a:r>
          </a:p>
          <a:p>
            <a:pPr algn="ctr" eaLnBrk="1" hangingPunct="1">
              <a:spcBef>
                <a:spcPct val="50000"/>
              </a:spcBef>
            </a:pPr>
            <a:endParaRPr lang="en-GB"/>
          </a:p>
        </p:txBody>
      </p:sp>
      <p:pic>
        <p:nvPicPr>
          <p:cNvPr id="13318" name="Picture 2" descr="O:\Projects\Trials\IMPaCTBACK_ricky\GPRN Health F\PRESENTATIONS\6 item tool form.b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1916113"/>
            <a:ext cx="4427537" cy="26685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565162"/>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2332037"/>
            <a:ext cx="8229600" cy="3185195"/>
          </a:xfrm>
        </p:spPr>
        <p:txBody>
          <a:bodyPr/>
          <a:lstStyle/>
          <a:p>
            <a:r>
              <a:rPr lang="en-GB" dirty="0"/>
              <a:t>C</a:t>
            </a:r>
            <a:r>
              <a:rPr lang="en-GB" dirty="0" smtClean="0"/>
              <a:t>luster RCT evaluating </a:t>
            </a:r>
            <a:r>
              <a:rPr lang="en-GB" dirty="0"/>
              <a:t>the effect of introducing a vocational advisor to help patients with musculoskeletal pain return to </a:t>
            </a:r>
            <a:r>
              <a:rPr lang="en-GB" dirty="0" smtClean="0"/>
              <a:t>work</a:t>
            </a:r>
          </a:p>
          <a:p>
            <a:r>
              <a:rPr lang="en-GB" dirty="0" smtClean="0"/>
              <a:t>Practices randomly allocated to:-</a:t>
            </a:r>
          </a:p>
          <a:p>
            <a:pPr lvl="1"/>
            <a:r>
              <a:rPr lang="en-GB" dirty="0" smtClean="0"/>
              <a:t>intervention </a:t>
            </a:r>
            <a:r>
              <a:rPr lang="en-GB" dirty="0"/>
              <a:t>arm </a:t>
            </a:r>
            <a:r>
              <a:rPr lang="en-GB" dirty="0" smtClean="0"/>
              <a:t>(patients see </a:t>
            </a:r>
            <a:r>
              <a:rPr lang="en-GB" dirty="0"/>
              <a:t>vocational </a:t>
            </a:r>
            <a:r>
              <a:rPr lang="en-GB" dirty="0" smtClean="0"/>
              <a:t>advisor)</a:t>
            </a:r>
          </a:p>
          <a:p>
            <a:pPr lvl="1"/>
            <a:r>
              <a:rPr lang="en-GB" dirty="0" smtClean="0"/>
              <a:t>control </a:t>
            </a:r>
            <a:r>
              <a:rPr lang="en-GB" dirty="0"/>
              <a:t>arm (current usual practice </a:t>
            </a:r>
            <a:r>
              <a:rPr lang="en-GB" dirty="0" smtClean="0"/>
              <a:t>followed)</a:t>
            </a:r>
            <a:endParaRPr lang="en-GB" dirty="0"/>
          </a:p>
        </p:txBody>
      </p:sp>
      <p:sp>
        <p:nvSpPr>
          <p:cNvPr id="3" name="Title 2"/>
          <p:cNvSpPr>
            <a:spLocks noGrp="1"/>
          </p:cNvSpPr>
          <p:nvPr>
            <p:ph type="title"/>
          </p:nvPr>
        </p:nvSpPr>
        <p:spPr>
          <a:xfrm>
            <a:off x="1619672" y="474449"/>
            <a:ext cx="7093424" cy="1143000"/>
          </a:xfrm>
        </p:spPr>
        <p:txBody>
          <a:bodyPr/>
          <a:lstStyle/>
          <a:p>
            <a:r>
              <a:rPr lang="en-GB" sz="3600" dirty="0" smtClean="0"/>
              <a:t>SWAP – Study of Work and Pain</a:t>
            </a:r>
            <a:endParaRPr lang="en-GB" sz="3600" dirty="0"/>
          </a:p>
        </p:txBody>
      </p:sp>
      <p:pic>
        <p:nvPicPr>
          <p:cNvPr id="4" name="Picture 3" descr="SWAP logo text"/>
          <p:cNvPicPr/>
          <p:nvPr/>
        </p:nvPicPr>
        <p:blipFill>
          <a:blip r:embed="rId3" cstate="print"/>
          <a:srcRect/>
          <a:stretch>
            <a:fillRect/>
          </a:stretch>
        </p:blipFill>
        <p:spPr bwMode="auto">
          <a:xfrm>
            <a:off x="272390" y="260648"/>
            <a:ext cx="1529114" cy="1356801"/>
          </a:xfrm>
          <a:prstGeom prst="rect">
            <a:avLst/>
          </a:prstGeom>
          <a:noFill/>
          <a:ln w="9525">
            <a:noFill/>
            <a:miter lim="800000"/>
            <a:headEnd/>
            <a:tailEnd/>
          </a:ln>
        </p:spPr>
      </p:pic>
    </p:spTree>
    <p:extLst>
      <p:ext uri="{BB962C8B-B14F-4D97-AF65-F5344CB8AC3E}">
        <p14:creationId xmlns:p14="http://schemas.microsoft.com/office/powerpoint/2010/main" val="3130273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3"/>
          <a:stretch>
            <a:fillRect/>
          </a:stretch>
        </p:blipFill>
        <p:spPr>
          <a:xfrm>
            <a:off x="1692614" y="1484784"/>
            <a:ext cx="6407777" cy="4464496"/>
          </a:xfrm>
          <a:prstGeom prst="rect">
            <a:avLst/>
          </a:prstGeom>
          <a:ln w="38100">
            <a:noFill/>
          </a:ln>
        </p:spPr>
      </p:pic>
      <p:sp>
        <p:nvSpPr>
          <p:cNvPr id="6" name="Title 2"/>
          <p:cNvSpPr txBox="1">
            <a:spLocks/>
          </p:cNvSpPr>
          <p:nvPr/>
        </p:nvSpPr>
        <p:spPr bwMode="auto">
          <a:xfrm>
            <a:off x="1491310" y="498844"/>
            <a:ext cx="7093424" cy="1143000"/>
          </a:xfrm>
          <a:prstGeom prst="rect">
            <a:avLst/>
          </a:prstGeom>
          <a:noFill/>
          <a:ln w="9525">
            <a:noFill/>
            <a:miter lim="800000"/>
            <a:headEnd/>
            <a:tailEnd/>
          </a:ln>
        </p:spPr>
        <p:txBody>
          <a:bodyPr vert="horz" wrap="square" lIns="89508" tIns="44754" rIns="89508" bIns="44754" numCol="1" anchor="ctr" anchorCtr="0" compatLnSpc="1">
            <a:prstTxWarp prst="textNoShape">
              <a:avLst/>
            </a:prstTxWarp>
          </a:bodyPr>
          <a:lstStyle>
            <a:lvl1pPr algn="ctr" defTabSz="895350" rtl="0" eaLnBrk="0" fontAlgn="base" hangingPunct="0">
              <a:spcBef>
                <a:spcPct val="0"/>
              </a:spcBef>
              <a:spcAft>
                <a:spcPct val="0"/>
              </a:spcAft>
              <a:defRPr sz="4400">
                <a:solidFill>
                  <a:schemeClr val="tx1"/>
                </a:solidFill>
                <a:latin typeface="Calibri" pitchFamily="34" charset="0"/>
                <a:ea typeface="+mj-ea"/>
                <a:cs typeface="+mj-cs"/>
              </a:defRPr>
            </a:lvl1pPr>
            <a:lvl2pPr algn="ctr" defTabSz="895350" rtl="0" eaLnBrk="0" fontAlgn="base" hangingPunct="0">
              <a:spcBef>
                <a:spcPct val="0"/>
              </a:spcBef>
              <a:spcAft>
                <a:spcPct val="0"/>
              </a:spcAft>
              <a:defRPr sz="4400">
                <a:solidFill>
                  <a:schemeClr val="accent2"/>
                </a:solidFill>
                <a:latin typeface="Arial" charset="0"/>
              </a:defRPr>
            </a:lvl2pPr>
            <a:lvl3pPr algn="ctr" defTabSz="895350" rtl="0" eaLnBrk="0" fontAlgn="base" hangingPunct="0">
              <a:spcBef>
                <a:spcPct val="0"/>
              </a:spcBef>
              <a:spcAft>
                <a:spcPct val="0"/>
              </a:spcAft>
              <a:defRPr sz="4400">
                <a:solidFill>
                  <a:schemeClr val="accent2"/>
                </a:solidFill>
                <a:latin typeface="Arial" charset="0"/>
              </a:defRPr>
            </a:lvl3pPr>
            <a:lvl4pPr algn="ctr" defTabSz="895350" rtl="0" eaLnBrk="0" fontAlgn="base" hangingPunct="0">
              <a:spcBef>
                <a:spcPct val="0"/>
              </a:spcBef>
              <a:spcAft>
                <a:spcPct val="0"/>
              </a:spcAft>
              <a:defRPr sz="4400">
                <a:solidFill>
                  <a:schemeClr val="accent2"/>
                </a:solidFill>
                <a:latin typeface="Arial" charset="0"/>
              </a:defRPr>
            </a:lvl4pPr>
            <a:lvl5pPr algn="ctr" defTabSz="895350" rtl="0" eaLnBrk="0" fontAlgn="base" hangingPunct="0">
              <a:spcBef>
                <a:spcPct val="0"/>
              </a:spcBef>
              <a:spcAft>
                <a:spcPct val="0"/>
              </a:spcAft>
              <a:defRPr sz="4400">
                <a:solidFill>
                  <a:schemeClr val="accent2"/>
                </a:solidFill>
                <a:latin typeface="Arial" charset="0"/>
              </a:defRPr>
            </a:lvl5pPr>
            <a:lvl6pPr marL="457200" algn="ctr" defTabSz="895350" rtl="0" eaLnBrk="0" fontAlgn="base" hangingPunct="0">
              <a:spcBef>
                <a:spcPct val="0"/>
              </a:spcBef>
              <a:spcAft>
                <a:spcPct val="0"/>
              </a:spcAft>
              <a:defRPr sz="4400">
                <a:solidFill>
                  <a:schemeClr val="accent2"/>
                </a:solidFill>
                <a:latin typeface="Arial" charset="0"/>
              </a:defRPr>
            </a:lvl6pPr>
            <a:lvl7pPr marL="914400" algn="ctr" defTabSz="895350" rtl="0" eaLnBrk="0" fontAlgn="base" hangingPunct="0">
              <a:spcBef>
                <a:spcPct val="0"/>
              </a:spcBef>
              <a:spcAft>
                <a:spcPct val="0"/>
              </a:spcAft>
              <a:defRPr sz="4400">
                <a:solidFill>
                  <a:schemeClr val="accent2"/>
                </a:solidFill>
                <a:latin typeface="Arial" charset="0"/>
              </a:defRPr>
            </a:lvl7pPr>
            <a:lvl8pPr marL="1371600" algn="ctr" defTabSz="895350" rtl="0" eaLnBrk="0" fontAlgn="base" hangingPunct="0">
              <a:spcBef>
                <a:spcPct val="0"/>
              </a:spcBef>
              <a:spcAft>
                <a:spcPct val="0"/>
              </a:spcAft>
              <a:defRPr sz="4400">
                <a:solidFill>
                  <a:schemeClr val="accent2"/>
                </a:solidFill>
                <a:latin typeface="Arial" charset="0"/>
              </a:defRPr>
            </a:lvl8pPr>
            <a:lvl9pPr marL="1828800" algn="ctr" defTabSz="895350" rtl="0" eaLnBrk="0" fontAlgn="base" hangingPunct="0">
              <a:spcBef>
                <a:spcPct val="0"/>
              </a:spcBef>
              <a:spcAft>
                <a:spcPct val="0"/>
              </a:spcAft>
              <a:defRPr sz="4400">
                <a:solidFill>
                  <a:schemeClr val="accent2"/>
                </a:solidFill>
                <a:latin typeface="Arial" charset="0"/>
              </a:defRPr>
            </a:lvl9pPr>
          </a:lstStyle>
          <a:p>
            <a:r>
              <a:rPr lang="en-GB" sz="3600" dirty="0" smtClean="0"/>
              <a:t>SWAP – Study of Work and Pain</a:t>
            </a:r>
            <a:endParaRPr lang="en-GB" sz="3600" dirty="0"/>
          </a:p>
        </p:txBody>
      </p:sp>
      <p:pic>
        <p:nvPicPr>
          <p:cNvPr id="7" name="Picture 6" descr="SWAP logo text"/>
          <p:cNvPicPr/>
          <p:nvPr/>
        </p:nvPicPr>
        <p:blipFill>
          <a:blip r:embed="rId4" cstate="print"/>
          <a:srcRect/>
          <a:stretch>
            <a:fillRect/>
          </a:stretch>
        </p:blipFill>
        <p:spPr bwMode="auto">
          <a:xfrm>
            <a:off x="286330" y="391944"/>
            <a:ext cx="1529114" cy="1356801"/>
          </a:xfrm>
          <a:prstGeom prst="rect">
            <a:avLst/>
          </a:prstGeom>
          <a:noFill/>
          <a:ln w="9525">
            <a:noFill/>
            <a:miter lim="800000"/>
            <a:headEnd/>
            <a:tailEnd/>
          </a:ln>
        </p:spPr>
      </p:pic>
    </p:spTree>
    <p:extLst>
      <p:ext uri="{BB962C8B-B14F-4D97-AF65-F5344CB8AC3E}">
        <p14:creationId xmlns:p14="http://schemas.microsoft.com/office/powerpoint/2010/main" val="2786717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KCRN presentation template">
  <a:themeElements>
    <a:clrScheme name="UKCRN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UKCRN presentatio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KCRN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KCRN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KCRN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KCRN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KCRN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KCRN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KCRN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KCRN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KCRN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KCRN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KCRN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KCRN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1005</Words>
  <Application>Microsoft Office PowerPoint</Application>
  <PresentationFormat>On-screen Show (4:3)</PresentationFormat>
  <Paragraphs>129</Paragraphs>
  <Slides>15</Slides>
  <Notes>14</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18" baseType="lpstr">
      <vt:lpstr>Office Theme</vt:lpstr>
      <vt:lpstr>UKCRN presentation template</vt:lpstr>
      <vt:lpstr>Chart</vt:lpstr>
      <vt:lpstr>Identification of eligible patients for clinical research within primary care </vt:lpstr>
      <vt:lpstr>Problems encountered with GP’s recruiting to studies</vt:lpstr>
      <vt:lpstr>PowerPoint Presentation</vt:lpstr>
      <vt:lpstr>PowerPoint Presentation</vt:lpstr>
      <vt:lpstr>Patient recruitment for Low Back Pain Trial following introduction of auto-prompt system</vt:lpstr>
      <vt:lpstr>IMPaCTBACK Study</vt:lpstr>
      <vt:lpstr>IMPaCTBACK Study</vt:lpstr>
      <vt:lpstr>SWAP – Study of Work and Pain</vt:lpstr>
      <vt:lpstr>PowerPoint Presentation</vt:lpstr>
      <vt:lpstr>PowerPoint Presentation</vt:lpstr>
      <vt:lpstr>PowerPoint Presentation</vt:lpstr>
      <vt:lpstr>PowerPoint Presentation</vt:lpstr>
      <vt:lpstr>EMIS WEB</vt:lpstr>
      <vt:lpstr>In Summary - Automated recruitment methods</vt:lpstr>
      <vt:lpstr>Simon Wathall NIHR CRN WM Health Informatics Specialist </vt:lpstr>
    </vt:vector>
  </TitlesOfParts>
  <Company>Primary Care Sciences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Zoe Mayson</dc:creator>
  <cp:lastModifiedBy>oadeogun</cp:lastModifiedBy>
  <cp:revision>7</cp:revision>
  <dcterms:created xsi:type="dcterms:W3CDTF">2012-10-02T09:06:28Z</dcterms:created>
  <dcterms:modified xsi:type="dcterms:W3CDTF">2014-08-12T13:15:55Z</dcterms:modified>
</cp:coreProperties>
</file>