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1" r:id="rId2"/>
    <p:sldId id="259" r:id="rId3"/>
    <p:sldId id="271" r:id="rId4"/>
    <p:sldId id="278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B13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B86F2-4F62-44DE-9F3A-633D11634C5A}" type="datetimeFigureOut">
              <a:rPr lang="en-GB" smtClean="0"/>
              <a:pPr/>
              <a:t>19/05/2014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ED6D-4883-4F3E-BD8E-D1F57CBBCAA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8ED6D-4883-4F3E-BD8E-D1F57CBBCAAC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farr connections bottom.jpg"/>
          <p:cNvPicPr>
            <a:picLocks noChangeAspect="1"/>
          </p:cNvPicPr>
          <p:nvPr userDrawn="1"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" b="15196"/>
          <a:stretch/>
        </p:blipFill>
        <p:spPr>
          <a:xfrm>
            <a:off x="0" y="2030400"/>
            <a:ext cx="9144000" cy="4827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570" y="1828802"/>
            <a:ext cx="8096738" cy="1470025"/>
          </a:xfrm>
        </p:spPr>
        <p:txBody>
          <a:bodyPr lIns="0" tIns="0" rIns="0" bIns="0" anchor="b" anchorCtr="0"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8570" y="3464171"/>
            <a:ext cx="8096738" cy="1752600"/>
          </a:xfrm>
        </p:spPr>
        <p:txBody>
          <a:bodyPr lIns="0" tIns="0" rIns="0" bIns="0" anchor="t" anchorCtr="0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6" descr="Farr 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07062" y="635002"/>
            <a:ext cx="3458246" cy="99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5904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farr connections2.jpg"/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97520" y="-1"/>
            <a:ext cx="6221360" cy="387316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99847"/>
            <a:ext cx="8229600" cy="4054230"/>
          </a:xfrm>
          <a:ln>
            <a:noFill/>
          </a:ln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457200" y="445600"/>
            <a:ext cx="8229600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solidFill>
                <a:schemeClr val="accent3"/>
              </a:solidFill>
            </a:endParaRPr>
          </a:p>
        </p:txBody>
      </p:sp>
      <p:pic>
        <p:nvPicPr>
          <p:cNvPr id="9" name="Picture 8" descr="Farr 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99384" y="6013010"/>
            <a:ext cx="1887415" cy="54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592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farr connections2.jpg"/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22640" y="-1"/>
            <a:ext cx="6221360" cy="3873168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457200" y="445600"/>
            <a:ext cx="8229600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schemeClr val="accent3"/>
                </a:solidFill>
              </a:rPr>
              <a:t>Click to edit Master title style</a:t>
            </a:r>
            <a:endParaRPr lang="en-US" sz="2800" dirty="0">
              <a:solidFill>
                <a:schemeClr val="accent3"/>
              </a:solidFill>
            </a:endParaRPr>
          </a:p>
        </p:txBody>
      </p:sp>
      <p:pic>
        <p:nvPicPr>
          <p:cNvPr id="14" name="Picture 13" descr="Farr 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99384" y="6013010"/>
            <a:ext cx="1887415" cy="542387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0"/>
          </p:nvPr>
        </p:nvSpPr>
        <p:spPr>
          <a:xfrm>
            <a:off x="457199" y="1699847"/>
            <a:ext cx="4007339" cy="4054230"/>
          </a:xfrm>
          <a:ln>
            <a:noFill/>
          </a:ln>
        </p:spPr>
        <p:txBody>
          <a:bodyPr lIns="0" tIns="0" rIns="0" bIns="0" numCol="1" spcCol="21600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1"/>
          </p:nvPr>
        </p:nvSpPr>
        <p:spPr>
          <a:xfrm>
            <a:off x="4644008" y="1699847"/>
            <a:ext cx="4007339" cy="4054230"/>
          </a:xfrm>
          <a:ln>
            <a:noFill/>
          </a:ln>
        </p:spPr>
        <p:txBody>
          <a:bodyPr lIns="0" tIns="0" rIns="0" bIns="0" numCol="1" spcCol="21600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15917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0" tIns="0" rIns="0" bIns="4680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D5533-46AC-7B44-83F7-5DF6085A8223}" type="datetimeFigureOut">
              <a:rPr lang="en-US" smtClean="0"/>
              <a:pPr/>
              <a:t>5/19/2014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04DC3-F99B-174F-8F3C-1DBEB23A3E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9921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4000" kern="1200" baseline="0">
          <a:solidFill>
            <a:schemeClr val="accent2"/>
          </a:solidFill>
          <a:latin typeface="Century Gothic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569" y="1828802"/>
            <a:ext cx="8248859" cy="147002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 trials:  opportunities and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8570" y="3690257"/>
            <a:ext cx="8096738" cy="1526514"/>
          </a:xfrm>
        </p:spPr>
        <p:txBody>
          <a:bodyPr/>
          <a:lstStyle/>
          <a:p>
            <a:pPr algn="ctr"/>
            <a:r>
              <a:rPr lang="en-US" smtClean="0"/>
              <a:t>Professor Helen Snooks</a:t>
            </a:r>
          </a:p>
          <a:p>
            <a:pPr algn="ctr"/>
            <a:r>
              <a:rPr lang="en-US" smtClean="0"/>
              <a:t>Swansea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366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337625"/>
            <a:ext cx="8229600" cy="5152796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pPr>
              <a:spcBef>
                <a:spcPct val="0"/>
              </a:spcBef>
              <a:buNone/>
            </a:pPr>
            <a:r>
              <a:rPr lang="en-US" sz="8000" dirty="0" smtClean="0">
                <a:solidFill>
                  <a:srgbClr val="7CB131"/>
                </a:solidFill>
                <a:latin typeface="Century Gothic"/>
                <a:ea typeface="+mj-ea"/>
                <a:cs typeface="+mj-cs"/>
              </a:rPr>
              <a:t>CIPHER methodological strand:  </a:t>
            </a:r>
            <a:r>
              <a:rPr lang="en-US" sz="8000" b="1" dirty="0" smtClean="0">
                <a:solidFill>
                  <a:srgbClr val="7CB131"/>
                </a:solidFill>
              </a:rPr>
              <a:t>Improving efficiency in trials and natural experiments</a:t>
            </a:r>
          </a:p>
          <a:p>
            <a:pPr>
              <a:spcBef>
                <a:spcPct val="0"/>
              </a:spcBef>
              <a:buNone/>
            </a:pPr>
            <a:endParaRPr lang="en-US" sz="11200" b="1" dirty="0" smtClean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en-US" sz="11200" b="1" dirty="0" smtClean="0">
                <a:solidFill>
                  <a:schemeClr val="accent2"/>
                </a:solidFill>
              </a:rPr>
              <a:t>Case study - SAFER 2:</a:t>
            </a:r>
          </a:p>
          <a:p>
            <a:pPr lvl="1"/>
            <a:r>
              <a:rPr lang="en-US" sz="7200" dirty="0" smtClean="0"/>
              <a:t>HTA funded Cluster RCT in South Wales, Nottingham and London</a:t>
            </a:r>
          </a:p>
          <a:p>
            <a:pPr lvl="1"/>
            <a:r>
              <a:rPr lang="en-US" sz="7200" dirty="0" smtClean="0"/>
              <a:t>Intervention: Protocols for paramedics to assess and refer older people who have fallen to community based falls service instead of conveyance to ED</a:t>
            </a:r>
          </a:p>
          <a:p>
            <a:pPr lvl="1"/>
            <a:r>
              <a:rPr lang="en-US" sz="7200" dirty="0" smtClean="0"/>
              <a:t>Outcomes</a:t>
            </a:r>
          </a:p>
          <a:p>
            <a:pPr lvl="2"/>
            <a:r>
              <a:rPr lang="en-US" sz="7200" dirty="0" smtClean="0"/>
              <a:t>Further emergency events </a:t>
            </a:r>
          </a:p>
          <a:p>
            <a:pPr lvl="3"/>
            <a:r>
              <a:rPr lang="en-US" sz="7200" dirty="0" smtClean="0"/>
              <a:t>999 calls</a:t>
            </a:r>
          </a:p>
          <a:p>
            <a:pPr lvl="3"/>
            <a:r>
              <a:rPr lang="en-US" sz="7200" dirty="0" smtClean="0"/>
              <a:t>ED attendances</a:t>
            </a:r>
          </a:p>
          <a:p>
            <a:pPr lvl="3"/>
            <a:r>
              <a:rPr lang="en-US" sz="7200" dirty="0" smtClean="0"/>
              <a:t>Emergency admissions</a:t>
            </a:r>
          </a:p>
          <a:p>
            <a:pPr lvl="3"/>
            <a:r>
              <a:rPr lang="en-US" sz="7200" dirty="0" smtClean="0"/>
              <a:t>Deaths</a:t>
            </a:r>
          </a:p>
          <a:p>
            <a:pPr lvl="2"/>
            <a:r>
              <a:rPr lang="en-US" sz="7200" dirty="0" smtClean="0"/>
              <a:t>Quality of life and satisfaction</a:t>
            </a:r>
          </a:p>
          <a:p>
            <a:pPr lvl="1"/>
            <a:r>
              <a:rPr lang="en-US" sz="7200" dirty="0" smtClean="0"/>
              <a:t>SAIL databank used for Welsh patients (ED, admissions, deaths); identifiable data collected for English patients from individual Trusts AND from HSCIC</a:t>
            </a:r>
          </a:p>
          <a:p>
            <a:pPr lvl="1"/>
            <a:r>
              <a:rPr lang="en-US" sz="7200" dirty="0" smtClean="0"/>
              <a:t>Questionnaires to patients</a:t>
            </a:r>
          </a:p>
          <a:p>
            <a:pPr lvl="1"/>
            <a:r>
              <a:rPr lang="en-US" sz="7200" dirty="0" smtClean="0"/>
              <a:t>All data linked anonymously and </a:t>
            </a:r>
            <a:r>
              <a:rPr lang="en-US" sz="7200" dirty="0" err="1" smtClean="0"/>
              <a:t>analysed</a:t>
            </a:r>
            <a:r>
              <a:rPr lang="en-US" sz="7200" dirty="0" smtClean="0"/>
              <a:t> in SAIL gateway </a:t>
            </a:r>
          </a:p>
          <a:p>
            <a:pPr lvl="1"/>
            <a:endParaRPr lang="en-US" sz="64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21748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783771"/>
            <a:ext cx="8229600" cy="4970306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4100" dirty="0" smtClean="0">
                <a:solidFill>
                  <a:schemeClr val="accent2"/>
                </a:solidFill>
                <a:latin typeface="Century Gothic"/>
                <a:ea typeface="+mj-ea"/>
                <a:cs typeface="+mj-cs"/>
              </a:rPr>
              <a:t>Progress: SAFER 2 (n = 4800)</a:t>
            </a:r>
          </a:p>
          <a:p>
            <a:pPr lvl="1"/>
            <a:r>
              <a:rPr lang="en-US" sz="3400" dirty="0" smtClean="0"/>
              <a:t>SAIL and HSCIC outcomes now all retrieved and linked.  Matching rate &gt; 98% </a:t>
            </a:r>
          </a:p>
          <a:p>
            <a:pPr lvl="1"/>
            <a:r>
              <a:rPr lang="en-US" sz="3400" dirty="0" err="1" smtClean="0"/>
              <a:t>Analysable</a:t>
            </a:r>
            <a:r>
              <a:rPr lang="en-US" sz="3400" dirty="0" smtClean="0"/>
              <a:t> outcomes for 80% of eligible patients</a:t>
            </a:r>
          </a:p>
          <a:p>
            <a:pPr lvl="1"/>
            <a:r>
              <a:rPr lang="en-US" sz="3400" dirty="0" smtClean="0"/>
              <a:t>Identifiable outcomes for consented patients from English sites all retrieved, matched and linked (&lt;40%)</a:t>
            </a:r>
          </a:p>
          <a:p>
            <a:pPr lvl="1"/>
            <a:r>
              <a:rPr lang="en-US" sz="3400" dirty="0" smtClean="0"/>
              <a:t>Self reported outcomes for those that returned questionnaires (35%)</a:t>
            </a:r>
          </a:p>
          <a:p>
            <a:pPr lvl="1"/>
            <a:r>
              <a:rPr lang="en-US" sz="3400" dirty="0" smtClean="0"/>
              <a:t>Routine data outcomes on non-responders allowed reliable imputation of quality of life outcomes </a:t>
            </a:r>
          </a:p>
          <a:p>
            <a:pPr lvl="1"/>
            <a:endParaRPr lang="en-US" sz="3400" dirty="0" smtClean="0"/>
          </a:p>
          <a:p>
            <a:pPr lvl="2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421748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783771"/>
            <a:ext cx="8229600" cy="4970306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5100" dirty="0" smtClean="0">
                <a:solidFill>
                  <a:schemeClr val="accent2"/>
                </a:solidFill>
                <a:latin typeface="Century Gothic"/>
                <a:ea typeface="+mj-ea"/>
                <a:cs typeface="+mj-cs"/>
              </a:rPr>
              <a:t>Advantages</a:t>
            </a:r>
          </a:p>
          <a:p>
            <a:pPr>
              <a:buNone/>
            </a:pPr>
            <a:r>
              <a:rPr lang="en-US" sz="2800" dirty="0" smtClean="0"/>
              <a:t>Encouraging early experience with incorporation of linked </a:t>
            </a:r>
            <a:r>
              <a:rPr lang="en-US" sz="2800" dirty="0" err="1" smtClean="0"/>
              <a:t>anonymised</a:t>
            </a:r>
            <a:r>
              <a:rPr lang="en-US" sz="2800" dirty="0" smtClean="0"/>
              <a:t> routine data outcomes in cluster trial</a:t>
            </a:r>
          </a:p>
          <a:p>
            <a:r>
              <a:rPr lang="en-US" sz="2800" dirty="0" smtClean="0"/>
              <a:t>Much higher inclusion than traditional trials</a:t>
            </a:r>
          </a:p>
          <a:p>
            <a:r>
              <a:rPr lang="en-US" sz="2800" dirty="0" smtClean="0"/>
              <a:t>Very high matching rate</a:t>
            </a:r>
          </a:p>
          <a:p>
            <a:r>
              <a:rPr lang="en-US" sz="2800" dirty="0" smtClean="0"/>
              <a:t>Potentially efficient</a:t>
            </a:r>
          </a:p>
          <a:p>
            <a:endParaRPr lang="en-US" sz="4100" dirty="0" smtClean="0"/>
          </a:p>
          <a:p>
            <a:pPr marL="514350" indent="-514350">
              <a:buNone/>
            </a:pPr>
            <a:endParaRPr lang="en-US" sz="3400" dirty="0" smtClean="0"/>
          </a:p>
          <a:p>
            <a:pPr lvl="1"/>
            <a:endParaRPr lang="en-US" sz="3400" dirty="0" smtClean="0"/>
          </a:p>
          <a:p>
            <a:pPr lvl="2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421748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1055077"/>
            <a:ext cx="8229600" cy="5135099"/>
          </a:xfrm>
        </p:spPr>
        <p:txBody>
          <a:bodyPr/>
          <a:lstStyle/>
          <a:p>
            <a:pPr>
              <a:buNone/>
            </a:pPr>
            <a:r>
              <a:rPr lang="en-GB" sz="3200" dirty="0" smtClean="0">
                <a:solidFill>
                  <a:schemeClr val="accent2"/>
                </a:solidFill>
                <a:latin typeface="Century Gothic"/>
                <a:ea typeface="+mj-ea"/>
                <a:cs typeface="+mj-cs"/>
              </a:rPr>
              <a:t>Challenges</a:t>
            </a:r>
          </a:p>
          <a:p>
            <a:r>
              <a:rPr lang="en-US" sz="2400" dirty="0" smtClean="0"/>
              <a:t>consent</a:t>
            </a:r>
          </a:p>
          <a:p>
            <a:r>
              <a:rPr lang="en-US" sz="2400" dirty="0" smtClean="0"/>
              <a:t>Permissions</a:t>
            </a:r>
          </a:p>
          <a:p>
            <a:r>
              <a:rPr lang="en-US" sz="2400" dirty="0" smtClean="0"/>
              <a:t>Data quality</a:t>
            </a:r>
          </a:p>
          <a:p>
            <a:r>
              <a:rPr lang="en-US" sz="2400" dirty="0" smtClean="0"/>
              <a:t>Management of SUSARs</a:t>
            </a:r>
          </a:p>
          <a:p>
            <a:r>
              <a:rPr lang="en-US" sz="2400" dirty="0" smtClean="0"/>
              <a:t>Use of routine data outcomes rather than patient reported outcomes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e Farr Institute Colours">
      <a:dk1>
        <a:srgbClr val="636463"/>
      </a:dk1>
      <a:lt1>
        <a:sysClr val="window" lastClr="FFFFFF"/>
      </a:lt1>
      <a:dk2>
        <a:srgbClr val="105B67"/>
      </a:dk2>
      <a:lt2>
        <a:srgbClr val="DDDEDD"/>
      </a:lt2>
      <a:accent1>
        <a:srgbClr val="814574"/>
      </a:accent1>
      <a:accent2>
        <a:srgbClr val="7FB230"/>
      </a:accent2>
      <a:accent3>
        <a:srgbClr val="E67F38"/>
      </a:accent3>
      <a:accent4>
        <a:srgbClr val="FFFFFE"/>
      </a:accent4>
      <a:accent5>
        <a:srgbClr val="FFFFFE"/>
      </a:accent5>
      <a:accent6>
        <a:srgbClr val="FFFFFE"/>
      </a:accent6>
      <a:hlink>
        <a:srgbClr val="7FB230"/>
      </a:hlink>
      <a:folHlink>
        <a:srgbClr val="7FB23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235</Words>
  <Application>Microsoft Office PowerPoint</Application>
  <PresentationFormat>On-screen Show (4:3)</PresentationFormat>
  <Paragraphs>41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 trials:  opportunities and issues</vt:lpstr>
      <vt:lpstr>Slide 2</vt:lpstr>
      <vt:lpstr>Slide 3</vt:lpstr>
      <vt:lpstr>Slide 4</vt:lpstr>
      <vt:lpstr>Slide 5</vt:lpstr>
    </vt:vector>
  </TitlesOfParts>
  <Company>University of Dundee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Dunphy</dc:creator>
  <cp:lastModifiedBy>Adam</cp:lastModifiedBy>
  <cp:revision>42</cp:revision>
  <dcterms:created xsi:type="dcterms:W3CDTF">2013-08-13T10:42:47Z</dcterms:created>
  <dcterms:modified xsi:type="dcterms:W3CDTF">2014-05-19T22:33:12Z</dcterms:modified>
</cp:coreProperties>
</file>